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12C4AD52-A180-401A-A88C-70416480352C}"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63237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2C4AD52-A180-401A-A88C-70416480352C}"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511781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2C4AD52-A180-401A-A88C-70416480352C}"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1074266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2C4AD52-A180-401A-A88C-70416480352C}"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3726512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2C4AD52-A180-401A-A88C-70416480352C}"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3984578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2C4AD52-A180-401A-A88C-70416480352C}" type="datetimeFigureOut">
              <a:rPr lang="ru-RU" smtClean="0"/>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3843153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2C4AD52-A180-401A-A88C-70416480352C}" type="datetimeFigureOut">
              <a:rPr lang="ru-RU" smtClean="0"/>
              <a:t>31.10.2023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52486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2C4AD52-A180-401A-A88C-70416480352C}" type="datetimeFigureOut">
              <a:rPr lang="ru-RU" smtClean="0"/>
              <a:t>31.10.2023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2352221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C4AD52-A180-401A-A88C-70416480352C}" type="datetimeFigureOut">
              <a:rPr lang="ru-RU" smtClean="0"/>
              <a:t>31.10.2023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3886554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2C4AD52-A180-401A-A88C-70416480352C}" type="datetimeFigureOut">
              <a:rPr lang="ru-RU" smtClean="0"/>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992239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2C4AD52-A180-401A-A88C-70416480352C}" type="datetimeFigureOut">
              <a:rPr lang="ru-RU" smtClean="0"/>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5FA261E-CB77-4FDD-9509-004FB9B4F3BA}" type="slidenum">
              <a:rPr lang="ru-RU" smtClean="0"/>
              <a:t>‹#›</a:t>
            </a:fld>
            <a:endParaRPr lang="ru-RU"/>
          </a:p>
        </p:txBody>
      </p:sp>
    </p:spTree>
    <p:extLst>
      <p:ext uri="{BB962C8B-B14F-4D97-AF65-F5344CB8AC3E}">
        <p14:creationId xmlns:p14="http://schemas.microsoft.com/office/powerpoint/2010/main" val="2487182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4AD52-A180-401A-A88C-70416480352C}" type="datetimeFigureOut">
              <a:rPr lang="ru-RU" smtClean="0"/>
              <a:t>31.10.2023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A261E-CB77-4FDD-9509-004FB9B4F3BA}" type="slidenum">
              <a:rPr lang="ru-RU" smtClean="0"/>
              <a:t>‹#›</a:t>
            </a:fld>
            <a:endParaRPr lang="ru-RU"/>
          </a:p>
        </p:txBody>
      </p:sp>
    </p:spTree>
    <p:extLst>
      <p:ext uri="{BB962C8B-B14F-4D97-AF65-F5344CB8AC3E}">
        <p14:creationId xmlns:p14="http://schemas.microsoft.com/office/powerpoint/2010/main" val="2419515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ravo.gov.ru/proxy/ips/?docbody=&amp;prevDoc=102014512&amp;backlink=1&amp;&amp;nd=60355822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3600" b="1" dirty="0">
                <a:solidFill>
                  <a:srgbClr val="002060"/>
                </a:solidFill>
                <a:latin typeface="Times New Roman" panose="02020603050405020304" pitchFamily="18" charset="0"/>
                <a:cs typeface="Times New Roman" panose="02020603050405020304" pitchFamily="18" charset="0"/>
              </a:rPr>
              <a:t>Порядок проведения инспекционного контроля за производством и готовой продукцией, нормативно-правовая база</a:t>
            </a: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33931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6518"/>
            <a:ext cx="10515600" cy="6481482"/>
          </a:xfrm>
        </p:spPr>
        <p:txBody>
          <a:bodyPr>
            <a:normAutofit fontScale="62500" lnSpcReduction="20000"/>
          </a:bodyPr>
          <a:lstStyle/>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Инспекционный контроль за сертифицированной продукцией является элементом схемы сертификации (при наличии).</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Инспекционный контроль осуществляется с целью установления того, продолжает ли выпускаемая продукция соответствовать требованиям, на соответствие которым она была сертифицирована, и применяется ли должным образом маркировка продукции знаком обращения на рынке или знаком соответствия. Необходимость инспекционного контроля за сертифицированной продукцией должна быть известна заявителю до начала проведения работ по сертификации.</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Инспекционный контроль за сертифицированной продукцией проводится органом по сертификации. выдавшим сертификат соответствия.</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Основанием для проведения инспекционного контроля является договор на сертификацию (дополнительное соглашение к нему), заключенный заявителем с органом по сертификации, или отдельный договор между этими сторонами о проведении инспекционного контроля.</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Инспекционный контроль за сертифицированной продукцией проводится в течение всего срока действия сертификата соответствия в форме систематического анализа информации о сертифицированной продукции, в том числе сообщений заявителя об изменениях, вносимых в продукцию или в производственные процессы, и в форме инспекционных проверок (плановых или внеплановых), включающих в себя процедуры, предусмотренные схемой сертификации.</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Результаты инспекционного контроля служат основанием для принятия решения органом по сертификации о подтверждении, приостановлении или прекращении действия сертификата соответствия.</a:t>
            </a:r>
          </a:p>
          <a:p>
            <a:pPr marL="0" indent="538163" algn="just"/>
            <a:endParaRPr lang="ru-RU" dirty="0">
              <a:solidFill>
                <a:srgbClr val="002060"/>
              </a:solidFill>
            </a:endParaRPr>
          </a:p>
        </p:txBody>
      </p:sp>
    </p:spTree>
    <p:extLst>
      <p:ext uri="{BB962C8B-B14F-4D97-AF65-F5344CB8AC3E}">
        <p14:creationId xmlns:p14="http://schemas.microsoft.com/office/powerpoint/2010/main" val="1691641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solidFill>
                  <a:srgbClr val="002060"/>
                </a:solidFill>
                <a:latin typeface="Times New Roman" panose="02020603050405020304" pitchFamily="18" charset="0"/>
                <a:cs typeface="Times New Roman" panose="02020603050405020304" pitchFamily="18" charset="0"/>
              </a:rPr>
              <a:t>Виды, сроки и объемы инспекционных проверок</a:t>
            </a:r>
            <a:br>
              <a:rPr lang="ru-RU" sz="3200" b="1" dirty="0">
                <a:solidFill>
                  <a:srgbClr val="002060"/>
                </a:solidFill>
                <a:latin typeface="Times New Roman" panose="02020603050405020304" pitchFamily="18" charset="0"/>
                <a:cs typeface="Times New Roman" panose="02020603050405020304" pitchFamily="18" charset="0"/>
              </a:rPr>
            </a:br>
            <a:endParaRPr lang="ru-RU" sz="32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70647" y="1317812"/>
            <a:ext cx="11201400" cy="5271247"/>
          </a:xfrm>
        </p:spPr>
        <p:txBody>
          <a:bodyPr>
            <a:normAutofit fontScale="62500" lnSpcReduction="20000"/>
          </a:bodyPr>
          <a:lstStyle/>
          <a:p>
            <a:endParaRPr lang="ru-RU" dirty="0"/>
          </a:p>
          <a:p>
            <a:pPr marL="0" lvl="1" indent="363538" algn="just">
              <a:lnSpc>
                <a:spcPct val="120000"/>
              </a:lnSpc>
              <a:spcBef>
                <a:spcPts val="0"/>
              </a:spcBef>
              <a:buNone/>
            </a:pPr>
            <a:r>
              <a:rPr lang="ru-RU" sz="2900" dirty="0">
                <a:solidFill>
                  <a:srgbClr val="002060"/>
                </a:solidFill>
                <a:latin typeface="Times New Roman" panose="02020603050405020304" pitchFamily="18" charset="0"/>
                <a:cs typeface="Times New Roman" panose="02020603050405020304" pitchFamily="18" charset="0"/>
              </a:rPr>
              <a:t>При инспекционном контроле предусматриваются плановые проверки с установленной периодичностью, а в случае необходимости по решению органа по сертификации проводятся внеплановые проверки.</a:t>
            </a:r>
          </a:p>
          <a:p>
            <a:pPr marL="0" lvl="1" indent="363538" algn="just">
              <a:lnSpc>
                <a:spcPct val="120000"/>
              </a:lnSpc>
              <a:spcBef>
                <a:spcPts val="0"/>
              </a:spcBef>
              <a:buNone/>
            </a:pPr>
            <a:r>
              <a:rPr lang="ru-RU" sz="2900" dirty="0">
                <a:solidFill>
                  <a:srgbClr val="002060"/>
                </a:solidFill>
                <a:latin typeface="Times New Roman" panose="02020603050405020304" pitchFamily="18" charset="0"/>
                <a:cs typeface="Times New Roman" panose="02020603050405020304" pitchFamily="18" charset="0"/>
              </a:rPr>
              <a:t>Периодичность плановых инспекционных проверок устанавливается в технических регламентах или системах сертификации. В случае не установления в технических регламентах или в соответствующей системе сертификации предельной частоты инспекционных проверок периодичность инспекционных проверок определяет орган по сертификации, но не реже одного раза в год.</a:t>
            </a:r>
          </a:p>
          <a:p>
            <a:pPr marL="0" lvl="1" indent="363538" algn="just">
              <a:lnSpc>
                <a:spcPct val="120000"/>
              </a:lnSpc>
              <a:spcBef>
                <a:spcPts val="0"/>
              </a:spcBef>
              <a:buNone/>
            </a:pPr>
            <a:r>
              <a:rPr lang="ru-RU" sz="2900" b="1" dirty="0">
                <a:solidFill>
                  <a:srgbClr val="002060"/>
                </a:solidFill>
                <a:latin typeface="Times New Roman" panose="02020603050405020304" pitchFamily="18" charset="0"/>
                <a:cs typeface="Times New Roman" panose="02020603050405020304" pitchFamily="18" charset="0"/>
              </a:rPr>
              <a:t>При определении периодичности и объема планового инспекционного контроля учитывают следующие факторы: степень потенциальной опасности продукции, характер производства (серийный, массовый, единичный, сезонный), стабильность производства, объем выпуска, наличие сертифицированной системы менеджмента, информацию о результатах испытаний и проверок продукции и ее производства, проведенных изготовителем, органами государственного контроля (надзора), включая информацию об аналогичной продукции, выпускаемой тем же изготовителем.</a:t>
            </a:r>
          </a:p>
          <a:p>
            <a:pPr marL="0" lvl="1" indent="363538" algn="just">
              <a:lnSpc>
                <a:spcPct val="120000"/>
              </a:lnSpc>
              <a:spcBef>
                <a:spcPts val="0"/>
              </a:spcBef>
              <a:buNone/>
            </a:pPr>
            <a:r>
              <a:rPr lang="ru-RU" sz="2900" dirty="0">
                <a:solidFill>
                  <a:srgbClr val="002060"/>
                </a:solidFill>
                <a:latin typeface="Times New Roman" panose="02020603050405020304" pitchFamily="18" charset="0"/>
                <a:cs typeface="Times New Roman" panose="02020603050405020304" pitchFamily="18" charset="0"/>
              </a:rPr>
              <a:t>В случае приостановки производства сертифицированной продукции и (или) отсутствия образцов для испытаний заявитель до установленного срока проведения инспекционного контроля официально извещает об этом орган по сертификации. На основании полученной информации орган по сертификации может перенести срок запланированного инспекционного контроля, но не более чем на шесть месяцев.</a:t>
            </a:r>
          </a:p>
          <a:p>
            <a:pPr>
              <a:lnSpc>
                <a:spcPct val="120000"/>
              </a:lnSpc>
              <a:spcBef>
                <a:spcPts val="0"/>
              </a:spcBef>
            </a:pPr>
            <a:endParaRPr lang="ru-RU" dirty="0"/>
          </a:p>
        </p:txBody>
      </p:sp>
    </p:spTree>
    <p:extLst>
      <p:ext uri="{BB962C8B-B14F-4D97-AF65-F5344CB8AC3E}">
        <p14:creationId xmlns:p14="http://schemas.microsoft.com/office/powerpoint/2010/main" val="2298978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6859" y="430306"/>
            <a:ext cx="11349317" cy="5746657"/>
          </a:xfrm>
        </p:spPr>
        <p:txBody>
          <a:bodyPr>
            <a:normAutofit fontScale="92500" lnSpcReduction="10000"/>
          </a:bodyPr>
          <a:lstStyle/>
          <a:p>
            <a:pPr marL="0" indent="0" algn="just">
              <a:buNone/>
            </a:pPr>
            <a:r>
              <a:rPr lang="ru-RU" dirty="0">
                <a:solidFill>
                  <a:srgbClr val="002060"/>
                </a:solidFill>
              </a:rPr>
              <a:t>Объем планового инспекционного контроля по решению органа по сертификации допускается устанавливать в пределах объема ранее проведенных проверок (при сертификации, предыдущем инспекционном контроле) или корректировать с учетом следующих факторов:</a:t>
            </a:r>
          </a:p>
          <a:p>
            <a:pPr algn="just"/>
            <a:r>
              <a:rPr lang="ru-RU" dirty="0">
                <a:solidFill>
                  <a:srgbClr val="002060"/>
                </a:solidFill>
              </a:rPr>
              <a:t>выявленной при предыдущих проверках стабильности характеристик и запаса их значений по отношению к предельно допустимым;</a:t>
            </a:r>
          </a:p>
          <a:p>
            <a:pPr algn="just"/>
            <a:r>
              <a:rPr lang="ru-RU" dirty="0">
                <a:solidFill>
                  <a:srgbClr val="002060"/>
                </a:solidFill>
              </a:rPr>
              <a:t>трудоемкости определения каждой характеристики продукции:</a:t>
            </a:r>
          </a:p>
          <a:p>
            <a:pPr algn="just"/>
            <a:r>
              <a:rPr lang="ru-RU" dirty="0">
                <a:solidFill>
                  <a:srgbClr val="002060"/>
                </a:solidFill>
              </a:rPr>
              <a:t>результатов проведенных заявителем производственных испытаний продукции (приемо-сдаточных, периодических, типовых);</a:t>
            </a:r>
          </a:p>
          <a:p>
            <a:pPr algn="just"/>
            <a:r>
              <a:rPr lang="ru-RU" dirty="0">
                <a:solidFill>
                  <a:srgbClr val="002060"/>
                </a:solidFill>
              </a:rPr>
              <a:t>результатов проведенного ранее аудита за функционированием системы менеджмента или анализа состояния производства;</a:t>
            </a:r>
          </a:p>
          <a:p>
            <a:pPr algn="just"/>
            <a:r>
              <a:rPr lang="ru-RU" dirty="0">
                <a:solidFill>
                  <a:srgbClr val="002060"/>
                </a:solidFill>
              </a:rPr>
              <a:t>результатов государственного контроля (надзора) за продукцией, на которую распространяется действие сертификата соответствия;</a:t>
            </a:r>
          </a:p>
          <a:p>
            <a:pPr algn="just"/>
            <a:r>
              <a:rPr lang="ru-RU" dirty="0">
                <a:solidFill>
                  <a:srgbClr val="002060"/>
                </a:solidFill>
              </a:rPr>
              <a:t>полученных от заявителя данных о претензиях по поводу дефектов, выявленных приобретателями (потребителями) продукции.</a:t>
            </a:r>
          </a:p>
          <a:p>
            <a:endParaRPr lang="ru-RU" dirty="0"/>
          </a:p>
        </p:txBody>
      </p:sp>
    </p:spTree>
    <p:extLst>
      <p:ext uri="{BB962C8B-B14F-4D97-AF65-F5344CB8AC3E}">
        <p14:creationId xmlns:p14="http://schemas.microsoft.com/office/powerpoint/2010/main" val="2468555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0100" y="295835"/>
            <a:ext cx="10515600" cy="520794"/>
          </a:xfrm>
        </p:spPr>
        <p:txBody>
          <a:bodyPr>
            <a:normAutofit fontScale="90000"/>
          </a:bodyPr>
          <a:lstStyle/>
          <a:p>
            <a:r>
              <a:rPr lang="ru-RU" sz="2800" b="1" dirty="0">
                <a:solidFill>
                  <a:srgbClr val="002060"/>
                </a:solidFill>
                <a:latin typeface="Times New Roman" panose="02020603050405020304" pitchFamily="18" charset="0"/>
                <a:cs typeface="Times New Roman" panose="02020603050405020304" pitchFamily="18" charset="0"/>
              </a:rPr>
              <a:t>Внеплановый инспекционный контроль</a:t>
            </a:r>
            <a:br>
              <a:rPr lang="ru-RU" sz="2800" b="1" dirty="0">
                <a:solidFill>
                  <a:srgbClr val="002060"/>
                </a:solidFill>
                <a:latin typeface="Times New Roman" panose="02020603050405020304" pitchFamily="18" charset="0"/>
                <a:cs typeface="Times New Roman" panose="02020603050405020304" pitchFamily="18" charset="0"/>
              </a:rPr>
            </a:br>
            <a:br>
              <a:rPr lang="ru-RU" sz="2800" b="1" dirty="0">
                <a:solidFill>
                  <a:srgbClr val="002060"/>
                </a:solidFill>
                <a:latin typeface="Times New Roman" panose="02020603050405020304" pitchFamily="18" charset="0"/>
                <a:cs typeface="Times New Roman" panose="02020603050405020304" pitchFamily="18" charset="0"/>
              </a:rPr>
            </a:b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49624" y="295835"/>
            <a:ext cx="11416552" cy="6656293"/>
          </a:xfrm>
        </p:spPr>
        <p:txBody>
          <a:bodyPr>
            <a:normAutofit fontScale="55000" lnSpcReduction="20000"/>
          </a:bodyPr>
          <a:lstStyle/>
          <a:p>
            <a:endParaRPr lang="ru-RU" dirty="0"/>
          </a:p>
          <a:p>
            <a:pPr marL="0" lvl="1" indent="0" algn="just">
              <a:lnSpc>
                <a:spcPct val="120000"/>
              </a:lnSpc>
              <a:spcBef>
                <a:spcPts val="0"/>
              </a:spcBef>
              <a:buNone/>
            </a:pPr>
            <a:r>
              <a:rPr lang="ru-RU" sz="4200" dirty="0">
                <a:solidFill>
                  <a:srgbClr val="002060"/>
                </a:solidFill>
                <a:latin typeface="Times New Roman" panose="02020603050405020304" pitchFamily="18" charset="0"/>
                <a:cs typeface="Times New Roman" panose="02020603050405020304" pitchFamily="18" charset="0"/>
              </a:rPr>
              <a:t>Внеплановый инспекционный контроль проводят по решению органа по сертификации, основанием для проведения которого послужила информация, прямо или косвенно свидетельствующая о нарушениях соответствия продукции требованиям, подтвержденным при сертификации, или возможности таких нарушений.</a:t>
            </a:r>
          </a:p>
          <a:p>
            <a:pPr marL="0" lvl="1" indent="0" algn="just">
              <a:lnSpc>
                <a:spcPct val="120000"/>
              </a:lnSpc>
              <a:spcBef>
                <a:spcPts val="0"/>
              </a:spcBef>
              <a:buNone/>
            </a:pPr>
            <a:endParaRPr lang="ru-RU" sz="4200" dirty="0">
              <a:solidFill>
                <a:srgbClr val="002060"/>
              </a:solidFill>
              <a:latin typeface="Times New Roman" panose="02020603050405020304" pitchFamily="18" charset="0"/>
              <a:cs typeface="Times New Roman" panose="02020603050405020304" pitchFamily="18" charset="0"/>
            </a:endParaRPr>
          </a:p>
          <a:p>
            <a:pPr marL="0" lvl="1" indent="0" algn="just">
              <a:lnSpc>
                <a:spcPct val="120000"/>
              </a:lnSpc>
              <a:spcBef>
                <a:spcPts val="0"/>
              </a:spcBef>
              <a:buNone/>
            </a:pPr>
            <a:r>
              <a:rPr lang="ru-RU" sz="4200" dirty="0">
                <a:solidFill>
                  <a:srgbClr val="002060"/>
                </a:solidFill>
                <a:latin typeface="Times New Roman" panose="02020603050405020304" pitchFamily="18" charset="0"/>
                <a:cs typeface="Times New Roman" panose="02020603050405020304" pitchFamily="18" charset="0"/>
              </a:rPr>
              <a:t>Основанием для принятия решения о проведения внепланового инспекционного контроля может служить информация:</a:t>
            </a:r>
          </a:p>
          <a:p>
            <a:pPr algn="just">
              <a:lnSpc>
                <a:spcPct val="120000"/>
              </a:lnSpc>
              <a:spcBef>
                <a:spcPts val="0"/>
              </a:spcBef>
            </a:pPr>
            <a:r>
              <a:rPr lang="ru-RU" sz="4200" dirty="0">
                <a:solidFill>
                  <a:srgbClr val="002060"/>
                </a:solidFill>
                <a:latin typeface="Times New Roman" panose="02020603050405020304" pitchFamily="18" charset="0"/>
                <a:cs typeface="Times New Roman" panose="02020603050405020304" pitchFamily="18" charset="0"/>
              </a:rPr>
              <a:t>о претензиях к качеству и безопасности продукции от потребителей, торговых организаций, средств массовой информации, а также органов и организаций, осуществляющих общественный или государственный контроль за продукцией, на которую выдан сертификат соответствия;</a:t>
            </a:r>
          </a:p>
          <a:p>
            <a:pPr algn="just">
              <a:lnSpc>
                <a:spcPct val="120000"/>
              </a:lnSpc>
              <a:spcBef>
                <a:spcPts val="0"/>
              </a:spcBef>
            </a:pPr>
            <a:r>
              <a:rPr lang="ru-RU" sz="4200" dirty="0">
                <a:solidFill>
                  <a:srgbClr val="002060"/>
                </a:solidFill>
                <a:latin typeface="Times New Roman" panose="02020603050405020304" pitchFamily="18" charset="0"/>
                <a:cs typeface="Times New Roman" panose="02020603050405020304" pitchFamily="18" charset="0"/>
              </a:rPr>
              <a:t>полученная от органов государственного контроля (надзора) о выявленных нарушениях и необходимости приостановления или прекращения действия сертификата соответствия;</a:t>
            </a:r>
          </a:p>
          <a:p>
            <a:pPr algn="just">
              <a:lnSpc>
                <a:spcPct val="120000"/>
              </a:lnSpc>
              <a:spcBef>
                <a:spcPts val="0"/>
              </a:spcBef>
            </a:pPr>
            <a:r>
              <a:rPr lang="ru-RU" sz="4200" dirty="0">
                <a:solidFill>
                  <a:srgbClr val="002060"/>
                </a:solidFill>
                <a:latin typeface="Times New Roman" panose="02020603050405020304" pitchFamily="18" charset="0"/>
                <a:cs typeface="Times New Roman" panose="02020603050405020304" pitchFamily="18" charset="0"/>
              </a:rPr>
              <a:t>об изменениях, внесенных в документы, содержащие требования к сертифицированной продукции и (или) к методам ее испытаний, конструкцию (состав), комплектность, технологию ее производства. которые могут повлиять на характеристики (показатели), подтвержденные при сертификации:</a:t>
            </a:r>
          </a:p>
        </p:txBody>
      </p:sp>
    </p:spTree>
    <p:extLst>
      <p:ext uri="{BB962C8B-B14F-4D97-AF65-F5344CB8AC3E}">
        <p14:creationId xmlns:p14="http://schemas.microsoft.com/office/powerpoint/2010/main" val="365102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932330" y="1193612"/>
            <a:ext cx="10515600" cy="5032375"/>
          </a:xfrm>
        </p:spPr>
        <p:txBody>
          <a:bodyPr>
            <a:normAutofit fontScale="77500" lnSpcReduction="20000"/>
          </a:bodyPr>
          <a:lstStyle/>
          <a:p>
            <a:pPr marL="631825" indent="-268288"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полученная от производителя сертифицированной продукции об изменениях, внесенных в техническую документацию на сертифицированную продукцию или технологический процесс ее производства;</a:t>
            </a:r>
          </a:p>
          <a:p>
            <a:pPr marL="631825" indent="-268288"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об изменениях контрактов на поставку сырья, материалов, комплектующих, которые могут повлиять на характеристики (показатели), подтвержденные при сертификации;</a:t>
            </a:r>
          </a:p>
          <a:p>
            <a:pPr marL="631825" indent="-268288"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о приостановке или отмене действия сертификата соответствия системы менеджмента качества.</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Объем внепланового инспекционного контроля определяют исходя из полученной информации и характера отмеченных в ней нарушений установленных требований.</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Результаты внепланового инспекционного контроля документируются органом по сертификации в соответствии со следующим разделом.</a:t>
            </a:r>
          </a:p>
          <a:p>
            <a:pPr>
              <a:lnSpc>
                <a:spcPct val="120000"/>
              </a:lnSpc>
              <a:spcBef>
                <a:spcPts val="0"/>
              </a:spcBef>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123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a:solidFill>
                  <a:srgbClr val="002060"/>
                </a:solidFill>
                <a:latin typeface="Times New Roman" panose="02020603050405020304" pitchFamily="18" charset="0"/>
                <a:cs typeface="Times New Roman" panose="02020603050405020304" pitchFamily="18" charset="0"/>
              </a:rPr>
              <a:t>Подготовка и проведение работ по инспекционному контролю</a:t>
            </a:r>
            <a:br>
              <a:rPr lang="ru-RU" sz="3200" b="1" dirty="0">
                <a:solidFill>
                  <a:srgbClr val="002060"/>
                </a:solidFill>
                <a:latin typeface="Times New Roman" panose="02020603050405020304" pitchFamily="18" charset="0"/>
                <a:cs typeface="Times New Roman" panose="02020603050405020304" pitchFamily="18" charset="0"/>
              </a:rPr>
            </a:br>
            <a:endParaRPr lang="ru-RU" sz="32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dirty="0"/>
          </a:p>
          <a:p>
            <a:pPr marL="0" lvl="1" indent="0">
              <a:lnSpc>
                <a:spcPct val="100000"/>
              </a:lnSpc>
              <a:spcBef>
                <a:spcPts val="0"/>
              </a:spcBef>
              <a:buNone/>
            </a:pPr>
            <a:r>
              <a:rPr lang="ru-RU" dirty="0">
                <a:solidFill>
                  <a:srgbClr val="002060"/>
                </a:solidFill>
              </a:rPr>
              <a:t>Инспекционный контроль за сертифицированной продукцией в общем случае состоит из следующих этапов:</a:t>
            </a:r>
          </a:p>
          <a:p>
            <a:pPr marL="0" lvl="1" indent="0">
              <a:lnSpc>
                <a:spcPct val="100000"/>
              </a:lnSpc>
              <a:spcBef>
                <a:spcPts val="0"/>
              </a:spcBef>
              <a:buNone/>
            </a:pPr>
            <a:endParaRPr lang="ru-RU" dirty="0">
              <a:solidFill>
                <a:srgbClr val="002060"/>
              </a:solidFill>
            </a:endParaRPr>
          </a:p>
          <a:p>
            <a:pPr>
              <a:lnSpc>
                <a:spcPct val="100000"/>
              </a:lnSpc>
              <a:spcBef>
                <a:spcPts val="0"/>
              </a:spcBef>
            </a:pPr>
            <a:r>
              <a:rPr lang="ru-RU" dirty="0">
                <a:solidFill>
                  <a:srgbClr val="002060"/>
                </a:solidFill>
              </a:rPr>
              <a:t>сбор и анализ информации о сертифицированной продукции;</a:t>
            </a:r>
          </a:p>
          <a:p>
            <a:pPr>
              <a:lnSpc>
                <a:spcPct val="100000"/>
              </a:lnSpc>
              <a:spcBef>
                <a:spcPts val="0"/>
              </a:spcBef>
            </a:pPr>
            <a:r>
              <a:rPr lang="ru-RU" dirty="0">
                <a:solidFill>
                  <a:srgbClr val="002060"/>
                </a:solidFill>
              </a:rPr>
              <a:t>разработка и утверждение программы инспекционного контроля;</a:t>
            </a:r>
          </a:p>
          <a:p>
            <a:pPr>
              <a:lnSpc>
                <a:spcPct val="100000"/>
              </a:lnSpc>
              <a:spcBef>
                <a:spcPts val="0"/>
              </a:spcBef>
            </a:pPr>
            <a:r>
              <a:rPr lang="ru-RU" dirty="0">
                <a:solidFill>
                  <a:srgbClr val="002060"/>
                </a:solidFill>
              </a:rPr>
              <a:t>проведение инспекционного контроля;</a:t>
            </a:r>
          </a:p>
          <a:p>
            <a:pPr>
              <a:lnSpc>
                <a:spcPct val="100000"/>
              </a:lnSpc>
              <a:spcBef>
                <a:spcPts val="0"/>
              </a:spcBef>
            </a:pPr>
            <a:r>
              <a:rPr lang="ru-RU" dirty="0">
                <a:solidFill>
                  <a:srgbClr val="002060"/>
                </a:solidFill>
              </a:rPr>
              <a:t>оформление результатов инспекционного контроля;</a:t>
            </a:r>
          </a:p>
          <a:p>
            <a:pPr>
              <a:lnSpc>
                <a:spcPct val="100000"/>
              </a:lnSpc>
              <a:spcBef>
                <a:spcPts val="0"/>
              </a:spcBef>
            </a:pPr>
            <a:r>
              <a:rPr lang="ru-RU" dirty="0">
                <a:solidFill>
                  <a:srgbClr val="002060"/>
                </a:solidFill>
              </a:rPr>
              <a:t>принятие решения по результатам инспекционного контроля.</a:t>
            </a:r>
          </a:p>
          <a:p>
            <a:endParaRPr lang="ru-RU" dirty="0"/>
          </a:p>
        </p:txBody>
      </p:sp>
    </p:spTree>
    <p:extLst>
      <p:ext uri="{BB962C8B-B14F-4D97-AF65-F5344CB8AC3E}">
        <p14:creationId xmlns:p14="http://schemas.microsoft.com/office/powerpoint/2010/main" val="2151223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538163" algn="just">
              <a:buNone/>
            </a:pPr>
            <a:r>
              <a:rPr lang="ru-RU" dirty="0">
                <a:solidFill>
                  <a:srgbClr val="002060"/>
                </a:solidFill>
              </a:rPr>
              <a:t>Сбор, систематизацию и анализ информации о сертифицированной продукции осуществляет орган по сертификации постоянно в течение срока действия сертификата соответствия с целью получения дополнительных сведений для инспекционного контроля или непосредственного принятия решений.</a:t>
            </a:r>
          </a:p>
        </p:txBody>
      </p:sp>
    </p:spTree>
    <p:extLst>
      <p:ext uri="{BB962C8B-B14F-4D97-AF65-F5344CB8AC3E}">
        <p14:creationId xmlns:p14="http://schemas.microsoft.com/office/powerpoint/2010/main" val="1367875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5117" y="215153"/>
            <a:ext cx="11214847" cy="6481482"/>
          </a:xfrm>
        </p:spPr>
        <p:txBody>
          <a:bodyPr>
            <a:normAutofit/>
          </a:bodyPr>
          <a:lstStyle/>
          <a:p>
            <a:pPr marL="0" indent="0" algn="just">
              <a:buNone/>
            </a:pPr>
            <a:r>
              <a:rPr lang="ru-RU" dirty="0">
                <a:solidFill>
                  <a:srgbClr val="002060"/>
                </a:solidFill>
                <a:latin typeface="Times New Roman" panose="02020603050405020304" pitchFamily="18" charset="0"/>
                <a:cs typeface="Times New Roman" panose="02020603050405020304" pitchFamily="18" charset="0"/>
              </a:rPr>
              <a:t>Источниками информации о сертифицированной продукции являются:</a:t>
            </a:r>
          </a:p>
          <a:p>
            <a:pPr algn="just"/>
            <a:r>
              <a:rPr lang="ru-RU" dirty="0">
                <a:solidFill>
                  <a:srgbClr val="002060"/>
                </a:solidFill>
                <a:latin typeface="Times New Roman" panose="02020603050405020304" pitchFamily="18" charset="0"/>
                <a:cs typeface="Times New Roman" panose="02020603050405020304" pitchFamily="18" charset="0"/>
              </a:rPr>
              <a:t>сведения, представляемые заявителем, об изменениях, внесенных в техническую документацию и технологический процесс производства сертифицированной продукции;</a:t>
            </a:r>
          </a:p>
          <a:p>
            <a:pPr algn="just"/>
            <a:r>
              <a:rPr lang="ru-RU" dirty="0">
                <a:solidFill>
                  <a:srgbClr val="002060"/>
                </a:solidFill>
                <a:latin typeface="Times New Roman" panose="02020603050405020304" pitchFamily="18" charset="0"/>
                <a:cs typeface="Times New Roman" panose="02020603050405020304" pitchFamily="18" charset="0"/>
              </a:rPr>
              <a:t>сведения о жалобах, рекламациях приобретателей (пользователей) на сертифицированную продукцию, а также сведения о дефектах и отказах сертифицированной продукции;</a:t>
            </a:r>
          </a:p>
          <a:p>
            <a:pPr algn="just"/>
            <a:r>
              <a:rPr lang="ru-RU" dirty="0">
                <a:solidFill>
                  <a:srgbClr val="002060"/>
                </a:solidFill>
                <a:latin typeface="Times New Roman" panose="02020603050405020304" pitchFamily="18" charset="0"/>
                <a:cs typeface="Times New Roman" panose="02020603050405020304" pitchFamily="18" charset="0"/>
              </a:rPr>
              <a:t>сведения от органов государственного контроля (надзора), сообщения в средствах массовой информации, информационно-телекоммуникационной сети Интернет.</a:t>
            </a:r>
          </a:p>
          <a:p>
            <a:pPr marL="0" indent="0" algn="just">
              <a:buNone/>
            </a:pPr>
            <a:r>
              <a:rPr lang="ru-RU" dirty="0">
                <a:solidFill>
                  <a:srgbClr val="002060"/>
                </a:solidFill>
                <a:latin typeface="Times New Roman" panose="02020603050405020304" pitchFamily="18" charset="0"/>
                <a:cs typeface="Times New Roman" panose="02020603050405020304" pitchFamily="18" charset="0"/>
              </a:rPr>
              <a:t>Полученные сведения и результаты их анализа отражают в отчетах, справках и других документах. Формы документов и порядок их составления рекомендуется устанавливать в документах системы менеджмента качества органа по сертификации.</a:t>
            </a:r>
          </a:p>
          <a:p>
            <a:endParaRPr lang="ru-RU" dirty="0"/>
          </a:p>
        </p:txBody>
      </p:sp>
    </p:spTree>
    <p:extLst>
      <p:ext uri="{BB962C8B-B14F-4D97-AF65-F5344CB8AC3E}">
        <p14:creationId xmlns:p14="http://schemas.microsoft.com/office/powerpoint/2010/main" val="73481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7882"/>
            <a:ext cx="10515600" cy="6010836"/>
          </a:xfrm>
        </p:spPr>
        <p:txBody>
          <a:bodyPr>
            <a:normAutofit lnSpcReduction="10000"/>
          </a:bodyPr>
          <a:lstStyle/>
          <a:p>
            <a:pPr marL="0" indent="0">
              <a:buNone/>
            </a:pPr>
            <a:r>
              <a:rPr lang="ru-RU" dirty="0">
                <a:solidFill>
                  <a:srgbClr val="002060"/>
                </a:solidFill>
              </a:rPr>
              <a:t>Программа инспекционного контроля</a:t>
            </a:r>
          </a:p>
          <a:p>
            <a:pPr marL="457200" lvl="1" indent="0" algn="just">
              <a:lnSpc>
                <a:spcPct val="100000"/>
              </a:lnSpc>
              <a:spcBef>
                <a:spcPts val="0"/>
              </a:spcBef>
              <a:buNone/>
            </a:pPr>
            <a:r>
              <a:rPr lang="ru-RU" sz="2800" dirty="0">
                <a:solidFill>
                  <a:srgbClr val="002060"/>
                </a:solidFill>
              </a:rPr>
              <a:t>Программу инспекционного контроля разрабатывает орган по сертификации. Программа в зависимости от схемы сертификации должна содержать (кроме общих сведений о предприятии, сертифицированной продукции, сроках проведения проверки) задания по проверке, включая:</a:t>
            </a:r>
          </a:p>
          <a:p>
            <a:pPr marL="0" indent="0" algn="just">
              <a:lnSpc>
                <a:spcPct val="100000"/>
              </a:lnSpc>
              <a:spcBef>
                <a:spcPts val="0"/>
              </a:spcBef>
              <a:buNone/>
            </a:pPr>
            <a:r>
              <a:rPr lang="ru-RU" dirty="0">
                <a:solidFill>
                  <a:srgbClr val="002060"/>
                </a:solidFill>
              </a:rPr>
              <a:t>- проведение идентификации продукции;</a:t>
            </a:r>
          </a:p>
          <a:p>
            <a:pPr marL="0" indent="0" algn="just">
              <a:lnSpc>
                <a:spcPct val="100000"/>
              </a:lnSpc>
              <a:spcBef>
                <a:spcPts val="0"/>
              </a:spcBef>
              <a:buNone/>
            </a:pPr>
            <a:r>
              <a:rPr lang="ru-RU" dirty="0">
                <a:solidFill>
                  <a:srgbClr val="002060"/>
                </a:solidFill>
              </a:rPr>
              <a:t>- проведение испытаний продукции;</a:t>
            </a:r>
          </a:p>
          <a:p>
            <a:pPr marL="0" indent="0" algn="just">
              <a:lnSpc>
                <a:spcPct val="100000"/>
              </a:lnSpc>
              <a:spcBef>
                <a:spcPts val="0"/>
              </a:spcBef>
              <a:buNone/>
            </a:pPr>
            <a:r>
              <a:rPr lang="ru-RU" dirty="0">
                <a:solidFill>
                  <a:srgbClr val="002060"/>
                </a:solidFill>
              </a:rPr>
              <a:t>- анализ состояния производства или контроль за системой менеджмента;</a:t>
            </a:r>
          </a:p>
          <a:p>
            <a:pPr marL="0" indent="0" algn="just">
              <a:lnSpc>
                <a:spcPct val="100000"/>
              </a:lnSpc>
              <a:spcBef>
                <a:spcPts val="0"/>
              </a:spcBef>
              <a:buNone/>
            </a:pPr>
            <a:r>
              <a:rPr lang="ru-RU" dirty="0">
                <a:solidFill>
                  <a:srgbClr val="002060"/>
                </a:solidFill>
              </a:rPr>
              <a:t>- проверку применения знака обращения на рынке или знака соответствия;</a:t>
            </a:r>
          </a:p>
          <a:p>
            <a:pPr marL="0" indent="0" algn="just">
              <a:lnSpc>
                <a:spcPct val="100000"/>
              </a:lnSpc>
              <a:spcBef>
                <a:spcPts val="0"/>
              </a:spcBef>
              <a:buNone/>
            </a:pPr>
            <a:r>
              <a:rPr lang="ru-RU" dirty="0">
                <a:solidFill>
                  <a:srgbClr val="002060"/>
                </a:solidFill>
              </a:rPr>
              <a:t>- проверку жалоб приобретателей (потребителей) на продукцию;</a:t>
            </a:r>
          </a:p>
          <a:p>
            <a:pPr marL="0" indent="0" algn="just">
              <a:lnSpc>
                <a:spcPct val="100000"/>
              </a:lnSpc>
              <a:spcBef>
                <a:spcPts val="0"/>
              </a:spcBef>
              <a:buNone/>
            </a:pPr>
            <a:r>
              <a:rPr lang="ru-RU" dirty="0">
                <a:solidFill>
                  <a:srgbClr val="002060"/>
                </a:solidFill>
              </a:rPr>
              <a:t>- оформление результатов проверки.</a:t>
            </a:r>
          </a:p>
          <a:p>
            <a:endParaRPr lang="ru-RU" dirty="0"/>
          </a:p>
        </p:txBody>
      </p:sp>
    </p:spTree>
    <p:extLst>
      <p:ext uri="{BB962C8B-B14F-4D97-AF65-F5344CB8AC3E}">
        <p14:creationId xmlns:p14="http://schemas.microsoft.com/office/powerpoint/2010/main" val="1409486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6518" y="510988"/>
            <a:ext cx="10977282" cy="6024283"/>
          </a:xfrm>
        </p:spPr>
        <p:txBody>
          <a:bodyPr>
            <a:normAutofit/>
          </a:bodyPr>
          <a:lstStyle/>
          <a:p>
            <a:pPr marL="0" indent="538163" algn="just">
              <a:lnSpc>
                <a:spcPct val="100000"/>
              </a:lnSpc>
              <a:spcBef>
                <a:spcPts val="0"/>
              </a:spcBef>
              <a:buNone/>
            </a:pPr>
            <a:r>
              <a:rPr lang="ru-RU" dirty="0">
                <a:solidFill>
                  <a:srgbClr val="002060"/>
                </a:solidFill>
              </a:rPr>
              <a:t>Конкретные задания формируют с учетом информации, полученной по результатам сертификации или предыдущего инспекционного контроля.</a:t>
            </a:r>
          </a:p>
          <a:p>
            <a:pPr marL="0" indent="538163" algn="just">
              <a:lnSpc>
                <a:spcPct val="100000"/>
              </a:lnSpc>
              <a:spcBef>
                <a:spcPts val="0"/>
              </a:spcBef>
              <a:buNone/>
            </a:pPr>
            <a:r>
              <a:rPr lang="ru-RU" dirty="0">
                <a:solidFill>
                  <a:srgbClr val="002060"/>
                </a:solidFill>
              </a:rPr>
              <a:t>В случае выявления недостатков при сертификации, не проверенных в процессе сертификации и включенных в план корректирующих мероприятий, в программе инспекционной проверки предусматривают контроль выполнения таких корректирующих мероприятий.</a:t>
            </a:r>
          </a:p>
          <a:p>
            <a:pPr marL="0" indent="538163" algn="just">
              <a:lnSpc>
                <a:spcPct val="100000"/>
              </a:lnSpc>
              <a:spcBef>
                <a:spcPts val="0"/>
              </a:spcBef>
              <a:buNone/>
            </a:pPr>
            <a:r>
              <a:rPr lang="ru-RU" dirty="0">
                <a:solidFill>
                  <a:srgbClr val="002060"/>
                </a:solidFill>
              </a:rPr>
              <a:t>Задания по испытаниям включают в себя установление проверяемых показателей продукции, сведения об отборе образцов и месте проведения испытаний, возможность зачета результатов испытаний, проведенных изготовителем или иными организациями.</a:t>
            </a:r>
          </a:p>
          <a:p>
            <a:pPr marL="0" indent="0" algn="just">
              <a:buNone/>
            </a:pPr>
            <a:endParaRPr lang="ru-RU" dirty="0">
              <a:solidFill>
                <a:srgbClr val="002060"/>
              </a:solidFill>
            </a:endParaRPr>
          </a:p>
        </p:txBody>
      </p:sp>
    </p:spTree>
    <p:extLst>
      <p:ext uri="{BB962C8B-B14F-4D97-AF65-F5344CB8AC3E}">
        <p14:creationId xmlns:p14="http://schemas.microsoft.com/office/powerpoint/2010/main" val="267678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b="1" dirty="0">
                <a:solidFill>
                  <a:srgbClr val="002060"/>
                </a:solidFill>
                <a:latin typeface="Times New Roman" panose="02020603050405020304" pitchFamily="18" charset="0"/>
                <a:cs typeface="Times New Roman" panose="02020603050405020304" pitchFamily="18" charset="0"/>
              </a:rPr>
              <a:t>1. Нормативная и правовая база контроля качества продукции</a:t>
            </a:r>
            <a:br>
              <a:rPr lang="ru-RU" dirty="0"/>
            </a:br>
            <a:endParaRPr lang="ru-RU" dirty="0"/>
          </a:p>
        </p:txBody>
      </p:sp>
      <p:sp>
        <p:nvSpPr>
          <p:cNvPr id="3" name="Объект 2"/>
          <p:cNvSpPr>
            <a:spLocks noGrp="1"/>
          </p:cNvSpPr>
          <p:nvPr>
            <p:ph idx="1"/>
          </p:nvPr>
        </p:nvSpPr>
        <p:spPr/>
        <p:txBody>
          <a:bodyPr/>
          <a:lstStyle/>
          <a:p>
            <a:pPr marL="0" indent="538163" algn="just">
              <a:buNone/>
            </a:pPr>
            <a:r>
              <a:rPr lang="ru-RU" dirty="0">
                <a:solidFill>
                  <a:srgbClr val="002060"/>
                </a:solidFill>
              </a:rPr>
              <a:t>В настоящее время в сфере потребительского рынка и услуг функционирует новый контролирующий орган - Федеральная служба по надзору в сфере защиты прав потребителя и благополучия человека (</a:t>
            </a:r>
            <a:r>
              <a:rPr lang="ru-RU" b="1" dirty="0" err="1">
                <a:solidFill>
                  <a:srgbClr val="002060"/>
                </a:solidFill>
              </a:rPr>
              <a:t>Роспотребнадзор</a:t>
            </a:r>
            <a:r>
              <a:rPr lang="ru-RU" dirty="0">
                <a:solidFill>
                  <a:srgbClr val="002060"/>
                </a:solidFill>
              </a:rPr>
              <a:t>). К нему перешли полномочия ранее существовавшей </a:t>
            </a:r>
            <a:r>
              <a:rPr lang="ru-RU" dirty="0" err="1">
                <a:solidFill>
                  <a:srgbClr val="002060"/>
                </a:solidFill>
              </a:rPr>
              <a:t>Госторгинспекции</a:t>
            </a:r>
            <a:r>
              <a:rPr lang="ru-RU" dirty="0">
                <a:solidFill>
                  <a:srgbClr val="002060"/>
                </a:solidFill>
              </a:rPr>
              <a:t> и частично - органов Государственного </a:t>
            </a:r>
            <a:r>
              <a:rPr lang="ru-RU" dirty="0" err="1">
                <a:solidFill>
                  <a:srgbClr val="002060"/>
                </a:solidFill>
              </a:rPr>
              <a:t>санэпидемнадзора</a:t>
            </a:r>
            <a:r>
              <a:rPr lang="ru-RU" dirty="0">
                <a:solidFill>
                  <a:srgbClr val="002060"/>
                </a:solidFill>
              </a:rPr>
              <a:t>.</a:t>
            </a:r>
          </a:p>
        </p:txBody>
      </p:sp>
    </p:spTree>
    <p:extLst>
      <p:ext uri="{BB962C8B-B14F-4D97-AF65-F5344CB8AC3E}">
        <p14:creationId xmlns:p14="http://schemas.microsoft.com/office/powerpoint/2010/main" val="259462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8224"/>
            <a:ext cx="10515600" cy="5598739"/>
          </a:xfrm>
        </p:spPr>
        <p:txBody>
          <a:bodyPr>
            <a:normAutofit fontScale="92500" lnSpcReduction="10000"/>
          </a:bodyPr>
          <a:lstStyle/>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Задания по анализу состояния производства, сформированные исходя из требований ГОСТ Р 54293-20 «Анализ состояния производства при подтверждении соответствия» включают в себя следующие объекты проверки: техническую документацию, технологические процессы, состояние средств технологического оснащения, систему контроля и испытаний, метрологическое обеспечение, компетентность персонала, взаимодействие с потребителем, идентификацию продукции и прослеживаемость, соблюдение технологии производства, входной контроля сырья. материалов и покупных комплектующих изделий, корректирующие и предупреждающие действия, погрузочно-разгрузочные работы, хранение, упаковку, маркировку, консервацию, поставку, управление регистрацией данных о качестве, маркировку и нанесение знака соответствия или знака обращения на рынке.</a:t>
            </a:r>
          </a:p>
        </p:txBody>
      </p:sp>
    </p:spTree>
    <p:extLst>
      <p:ext uri="{BB962C8B-B14F-4D97-AF65-F5344CB8AC3E}">
        <p14:creationId xmlns:p14="http://schemas.microsoft.com/office/powerpoint/2010/main" val="3583589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4094"/>
            <a:ext cx="10515600" cy="5957047"/>
          </a:xfrm>
        </p:spPr>
        <p:txBody>
          <a:bodyPr>
            <a:normAutofit lnSpcReduction="10000"/>
          </a:bodyPr>
          <a:lstStyle/>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Программу планового инспекционного контроля, утвержденную руководителем органа по сертификации, доводят до сведения заявителя и других участников проверки.</a:t>
            </a:r>
          </a:p>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Идентификацию продукции осуществляют путем проверки действующих нормативных документов и технической документации на продукцию на отсутствие в ней существенных изменений, влияющих на характеристики продукции по отношению к образцам, прошедшим сертификационные испытания, а также проверки характера изменений, внесенных в нормативные документы, по которым была сертифицирована продукция. Кроме того, проводят сличение отобранных образцов продукции на однородность, проверку маркировки, в том числе знаком соответствия (знаком обращения на рынке).</a:t>
            </a:r>
          </a:p>
          <a:p>
            <a:endParaRPr lang="ru-RU" dirty="0"/>
          </a:p>
        </p:txBody>
      </p:sp>
    </p:spTree>
    <p:extLst>
      <p:ext uri="{BB962C8B-B14F-4D97-AF65-F5344CB8AC3E}">
        <p14:creationId xmlns:p14="http://schemas.microsoft.com/office/powerpoint/2010/main" val="3732414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12694"/>
            <a:ext cx="10515600" cy="5836024"/>
          </a:xfrm>
        </p:spPr>
        <p:txBody>
          <a:bodyPr>
            <a:normAutofit/>
          </a:bodyPr>
          <a:lstStyle/>
          <a:p>
            <a:pPr marL="0" indent="538163" algn="just">
              <a:lnSpc>
                <a:spcPct val="100000"/>
              </a:lnSpc>
              <a:spcBef>
                <a:spcPts val="0"/>
              </a:spcBef>
              <a:buNone/>
            </a:pPr>
            <a:r>
              <a:rPr lang="ru-RU" sz="2400" dirty="0">
                <a:solidFill>
                  <a:srgbClr val="002060"/>
                </a:solidFill>
                <a:latin typeface="Times New Roman" panose="02020603050405020304" pitchFamily="18" charset="0"/>
                <a:cs typeface="Times New Roman" panose="02020603050405020304" pitchFamily="18" charset="0"/>
              </a:rPr>
              <a:t>Отбор образцов (проб) и проведение испытаний</a:t>
            </a:r>
          </a:p>
          <a:p>
            <a:pPr marL="0" lvl="1" indent="538163" algn="just">
              <a:lnSpc>
                <a:spcPct val="10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Отбор образцов (проб) осуществляют по методике, используемой при сертификации, или по ГОСТ Р 58972-2020 «Оценка соответствия. Общие правила отбора образцов для испытания продукции при подтверждении соответствия». Отбор образцов (проб) в целях инспекционного контроля за сертифицированной продукцией осуществляют лица, которые в соответствии с ГОСТ Р 58972 уполномочены проводить отбор образцов (проб) в целях сертификации продукции. Отбор образцов (проб) оформляют актом отбора образцов (проб).</a:t>
            </a:r>
          </a:p>
          <a:p>
            <a:pPr marL="0" indent="538163" algn="just">
              <a:lnSpc>
                <a:spcPct val="100000"/>
              </a:lnSpc>
              <a:spcBef>
                <a:spcPts val="0"/>
              </a:spcBef>
              <a:buNone/>
            </a:pPr>
            <a:r>
              <a:rPr lang="ru-RU" sz="2400" dirty="0">
                <a:solidFill>
                  <a:srgbClr val="002060"/>
                </a:solidFill>
                <a:latin typeface="Times New Roman" panose="02020603050405020304" pitchFamily="18" charset="0"/>
                <a:cs typeface="Times New Roman" panose="02020603050405020304" pitchFamily="18" charset="0"/>
              </a:rPr>
              <a:t>Отобранные и опломбированные образцы направляют в испытательную лабораторию. Организацию доставки образцов к месту испытаний, объем и условия испытаний согласовывают с испытательной лабораторией и заявителем.</a:t>
            </a:r>
          </a:p>
          <a:p>
            <a:pPr marL="0" indent="538163" algn="just">
              <a:lnSpc>
                <a:spcPct val="100000"/>
              </a:lnSpc>
              <a:spcBef>
                <a:spcPts val="0"/>
              </a:spcBef>
              <a:buNone/>
            </a:pPr>
            <a:r>
              <a:rPr lang="ru-RU" sz="2400" dirty="0">
                <a:solidFill>
                  <a:srgbClr val="002060"/>
                </a:solidFill>
                <a:latin typeface="Times New Roman" panose="02020603050405020304" pitchFamily="18" charset="0"/>
                <a:cs typeface="Times New Roman" panose="02020603050405020304" pitchFamily="18" charset="0"/>
              </a:rPr>
              <a:t>Результаты проведенных испытаний оформляют протоколом испытаний.</a:t>
            </a:r>
          </a:p>
          <a:p>
            <a:pPr marL="0" indent="538163" algn="just">
              <a:lnSpc>
                <a:spcPct val="100000"/>
              </a:lnSpc>
              <a:spcBef>
                <a:spcPts val="0"/>
              </a:spcBef>
              <a:buNone/>
            </a:pPr>
            <a:endParaRPr lang="ru-RU" sz="2400" dirty="0">
              <a:solidFill>
                <a:srgbClr val="00206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89088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6518"/>
            <a:ext cx="10515600" cy="6279776"/>
          </a:xfrm>
        </p:spPr>
        <p:txBody>
          <a:bodyPr>
            <a:normAutofit fontScale="92500" lnSpcReduction="10000"/>
          </a:bodyPr>
          <a:lstStyle/>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Результаты проведенных испытаний в рамках инспекционного контроля рекомендуется сопоставлять с результатами испытаний при сертификации для выявления тенденции изменения значений характеристик продукции в </a:t>
            </a:r>
            <a:r>
              <a:rPr lang="ru-RU" dirty="0" err="1">
                <a:solidFill>
                  <a:srgbClr val="002060"/>
                </a:solidFill>
                <a:latin typeface="Times New Roman" panose="02020603050405020304" pitchFamily="18" charset="0"/>
                <a:cs typeface="Times New Roman" panose="02020603050405020304" pitchFamily="18" charset="0"/>
              </a:rPr>
              <a:t>межпроверочный</a:t>
            </a:r>
            <a:r>
              <a:rPr lang="ru-RU" dirty="0">
                <a:solidFill>
                  <a:srgbClr val="002060"/>
                </a:solidFill>
                <a:latin typeface="Times New Roman" panose="02020603050405020304" pitchFamily="18" charset="0"/>
                <a:cs typeface="Times New Roman" panose="02020603050405020304" pitchFamily="18" charset="0"/>
              </a:rPr>
              <a:t> период.</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Проверку производства при инспекционном контроле осуществляют в форме анализа состояния производства или инспекционного контроля сертифицированной системы менеджмента в зависимости от примененной схемы сертификации.</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Анализ состояния производства (контроль системы менеджмента) при инспекционном контроле осуществляет:</a:t>
            </a:r>
          </a:p>
          <a:p>
            <a:pPr algn="just">
              <a:lnSpc>
                <a:spcPct val="120000"/>
              </a:lnSpc>
              <a:spcBef>
                <a:spcPts val="0"/>
              </a:spcBef>
            </a:pPr>
            <a:r>
              <a:rPr lang="ru-RU" dirty="0">
                <a:solidFill>
                  <a:srgbClr val="002060"/>
                </a:solidFill>
                <a:latin typeface="Times New Roman" panose="02020603050405020304" pitchFamily="18" charset="0"/>
                <a:cs typeface="Times New Roman" panose="02020603050405020304" pitchFamily="18" charset="0"/>
              </a:rPr>
              <a:t>орган по сертификации продукции — при использовании процедуры анализа состояния производства;</a:t>
            </a:r>
          </a:p>
          <a:p>
            <a:pPr algn="just">
              <a:lnSpc>
                <a:spcPct val="120000"/>
              </a:lnSpc>
              <a:spcBef>
                <a:spcPts val="0"/>
              </a:spcBef>
            </a:pPr>
            <a:r>
              <a:rPr lang="ru-RU" dirty="0">
                <a:solidFill>
                  <a:srgbClr val="002060"/>
                </a:solidFill>
                <a:latin typeface="Times New Roman" panose="02020603050405020304" pitchFamily="18" charset="0"/>
                <a:cs typeface="Times New Roman" panose="02020603050405020304" pitchFamily="18" charset="0"/>
              </a:rPr>
              <a:t>орган по сертификации систем менеджмента — при использовании процедуры контроля системы менеджмента.</a:t>
            </a:r>
          </a:p>
          <a:p>
            <a:endParaRPr lang="ru-RU" dirty="0"/>
          </a:p>
        </p:txBody>
      </p:sp>
    </p:spTree>
    <p:extLst>
      <p:ext uri="{BB962C8B-B14F-4D97-AF65-F5344CB8AC3E}">
        <p14:creationId xmlns:p14="http://schemas.microsoft.com/office/powerpoint/2010/main" val="2609446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8905" y="349624"/>
            <a:ext cx="11066929" cy="6347011"/>
          </a:xfrm>
        </p:spPr>
        <p:txBody>
          <a:bodyPr>
            <a:normAutofit fontScale="92500" lnSpcReduction="10000"/>
          </a:bodyPr>
          <a:lstStyle/>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Анализ состояния производства (контроль системы менеджмента) и оформление его результатов осуществляют в соответствии с ГОСТ Р 54293 по программам и методикам, разработанным органами по сертификации, осуществляющими инспекционный контроль за сертифицированной продукцией.</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Во всех случаях предусматриваются анализ претензий и рекламаций потребителей, а также анализ недостатков, выявленных органами государственного контроля (надзора).</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Проверка соблюдения условий применения знака соответствия (знака обращения на рынке) должна начинаться с проверки наличия и правильности нанесения этого знака на продукцию (упаковку. сопроводительную и техническую документацию). Проверку проводят на предприятии-изготовителе и (или) в торговых организациях, если это предусмотрено программой инспекционного контроля.</a:t>
            </a:r>
          </a:p>
          <a:p>
            <a:endParaRPr lang="ru-RU" dirty="0"/>
          </a:p>
        </p:txBody>
      </p:sp>
    </p:spTree>
    <p:extLst>
      <p:ext uri="{BB962C8B-B14F-4D97-AF65-F5344CB8AC3E}">
        <p14:creationId xmlns:p14="http://schemas.microsoft.com/office/powerpoint/2010/main" val="2349502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210235"/>
            <a:ext cx="10515600" cy="4966728"/>
          </a:xfrm>
        </p:spPr>
        <p:txBody>
          <a:bodyPr>
            <a:normAutofit fontScale="92500"/>
          </a:bodyPr>
          <a:lstStyle/>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Результаты инспекционного контроля оформляют отдельными документами по каждой операции, предусмотренной схемой сертификации: протоколами испытаний, актом по результатам анализа состояния производства, актом контроля системы менеджмента и т. д.</a:t>
            </a:r>
          </a:p>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Документы по результатам инспекционного контроля должны содержать достаточные сведения и выводы, позволяющие на их основе сделать однозначное заключение о действии сертификата соответствия. На основе этих документов составляют акт, в котором дают оценку результатов испытаний образцов, стабильности качества продукции и общее заключение о состоянии ее производства.</a:t>
            </a:r>
          </a:p>
          <a:p>
            <a:endParaRPr lang="ru-RU" dirty="0"/>
          </a:p>
        </p:txBody>
      </p:sp>
    </p:spTree>
    <p:extLst>
      <p:ext uri="{BB962C8B-B14F-4D97-AF65-F5344CB8AC3E}">
        <p14:creationId xmlns:p14="http://schemas.microsoft.com/office/powerpoint/2010/main" val="2973351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a:solidFill>
                  <a:srgbClr val="002060"/>
                </a:solidFill>
                <a:latin typeface="Times New Roman" panose="02020603050405020304" pitchFamily="18" charset="0"/>
                <a:cs typeface="Times New Roman" panose="02020603050405020304" pitchFamily="18" charset="0"/>
              </a:rPr>
              <a:t>3.Принятие и оформление решений по результатам инспекционного контроля</a:t>
            </a:r>
            <a:br>
              <a:rPr lang="ru-RU" sz="3200" b="1" dirty="0">
                <a:solidFill>
                  <a:srgbClr val="002060"/>
                </a:solidFill>
                <a:latin typeface="Times New Roman" panose="02020603050405020304" pitchFamily="18" charset="0"/>
                <a:cs typeface="Times New Roman" panose="02020603050405020304" pitchFamily="18" charset="0"/>
              </a:rPr>
            </a:br>
            <a:endParaRPr lang="ru-RU" sz="32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63071" y="1465730"/>
            <a:ext cx="11537576" cy="5392270"/>
          </a:xfrm>
        </p:spPr>
        <p:txBody>
          <a:bodyPr>
            <a:normAutofit fontScale="77500" lnSpcReduction="20000"/>
          </a:bodyPr>
          <a:lstStyle/>
          <a:p>
            <a:endParaRPr lang="ru-RU" dirty="0"/>
          </a:p>
          <a:p>
            <a:pPr marL="0" lvl="1" indent="538163" algn="just">
              <a:lnSpc>
                <a:spcPct val="120000"/>
              </a:lnSpc>
              <a:spcBef>
                <a:spcPts val="0"/>
              </a:spcBef>
              <a:buNone/>
            </a:pPr>
            <a:r>
              <a:rPr lang="ru-RU" sz="3100" dirty="0">
                <a:solidFill>
                  <a:srgbClr val="002060"/>
                </a:solidFill>
                <a:latin typeface="Times New Roman" panose="02020603050405020304" pitchFamily="18" charset="0"/>
                <a:cs typeface="Times New Roman" panose="02020603050405020304" pitchFamily="18" charset="0"/>
              </a:rPr>
              <a:t>Результаты инспекционного контроля оформляют актом, в котором дают оценку результатов испытаний образцов продукции и других проверок, делают вывод о возможности (невозможности) сохранения действия выданного сертификата соответствия. </a:t>
            </a:r>
          </a:p>
          <a:p>
            <a:pPr marL="0" indent="538163" algn="just">
              <a:lnSpc>
                <a:spcPct val="120000"/>
              </a:lnSpc>
              <a:spcBef>
                <a:spcPts val="0"/>
              </a:spcBef>
              <a:buNone/>
            </a:pPr>
            <a:r>
              <a:rPr lang="ru-RU" sz="3100" dirty="0">
                <a:solidFill>
                  <a:srgbClr val="002060"/>
                </a:solidFill>
                <a:latin typeface="Times New Roman" panose="02020603050405020304" pitchFamily="18" charset="0"/>
                <a:cs typeface="Times New Roman" panose="02020603050405020304" pitchFamily="18" charset="0"/>
              </a:rPr>
              <a:t>При выявлении недостатков в акте указывают на необходимость разработки корректирующих мероприятий по их устранению.</a:t>
            </a:r>
          </a:p>
          <a:p>
            <a:pPr marL="0" indent="538163" algn="just">
              <a:lnSpc>
                <a:spcPct val="120000"/>
              </a:lnSpc>
              <a:spcBef>
                <a:spcPts val="0"/>
              </a:spcBef>
              <a:buNone/>
            </a:pPr>
            <a:r>
              <a:rPr lang="ru-RU" sz="3100" dirty="0">
                <a:solidFill>
                  <a:srgbClr val="002060"/>
                </a:solidFill>
                <a:latin typeface="Times New Roman" panose="02020603050405020304" pitchFamily="18" charset="0"/>
                <a:cs typeface="Times New Roman" panose="02020603050405020304" pitchFamily="18" charset="0"/>
              </a:rPr>
              <a:t>Акт инспекционного контроля передают для ознакомления заявителю. Один экземпляр акта остается у заявителя, другой — хранится в органе по сертификации.</a:t>
            </a:r>
          </a:p>
          <a:p>
            <a:pPr marL="0" indent="538163" algn="just">
              <a:lnSpc>
                <a:spcPct val="120000"/>
              </a:lnSpc>
              <a:spcBef>
                <a:spcPts val="0"/>
              </a:spcBef>
              <a:buNone/>
            </a:pPr>
            <a:r>
              <a:rPr lang="ru-RU" sz="3100" dirty="0">
                <a:solidFill>
                  <a:srgbClr val="002060"/>
                </a:solidFill>
                <a:latin typeface="Times New Roman" panose="02020603050405020304" pitchFamily="18" charset="0"/>
                <a:cs typeface="Times New Roman" panose="02020603050405020304" pitchFamily="18" charset="0"/>
              </a:rPr>
              <a:t>По результатам инспекционного контроля орган по сертификации принимает одно из следующих решении;</a:t>
            </a:r>
          </a:p>
          <a:p>
            <a:pPr marL="0" indent="538163" algn="just">
              <a:lnSpc>
                <a:spcPct val="120000"/>
              </a:lnSpc>
              <a:spcBef>
                <a:spcPts val="0"/>
              </a:spcBef>
              <a:buNone/>
            </a:pPr>
            <a:r>
              <a:rPr lang="ru-RU" sz="3100" dirty="0">
                <a:solidFill>
                  <a:srgbClr val="002060"/>
                </a:solidFill>
                <a:latin typeface="Times New Roman" panose="02020603050405020304" pitchFamily="18" charset="0"/>
                <a:cs typeface="Times New Roman" panose="02020603050405020304" pitchFamily="18" charset="0"/>
              </a:rPr>
              <a:t>а) считать действие сертификата соответствия подтвержденным;</a:t>
            </a:r>
          </a:p>
          <a:p>
            <a:pPr marL="0" indent="538163" algn="just">
              <a:lnSpc>
                <a:spcPct val="120000"/>
              </a:lnSpc>
              <a:spcBef>
                <a:spcPts val="0"/>
              </a:spcBef>
              <a:buNone/>
            </a:pPr>
            <a:r>
              <a:rPr lang="ru-RU" sz="3100" dirty="0">
                <a:solidFill>
                  <a:srgbClr val="002060"/>
                </a:solidFill>
                <a:latin typeface="Times New Roman" panose="02020603050405020304" pitchFamily="18" charset="0"/>
                <a:cs typeface="Times New Roman" panose="02020603050405020304" pitchFamily="18" charset="0"/>
              </a:rPr>
              <a:t>б) приостановить действие сертификата соответствия;</a:t>
            </a:r>
          </a:p>
          <a:p>
            <a:pPr marL="0" indent="538163" algn="just">
              <a:lnSpc>
                <a:spcPct val="120000"/>
              </a:lnSpc>
              <a:spcBef>
                <a:spcPts val="0"/>
              </a:spcBef>
              <a:buNone/>
            </a:pPr>
            <a:r>
              <a:rPr lang="ru-RU" sz="3100" dirty="0">
                <a:solidFill>
                  <a:srgbClr val="002060"/>
                </a:solidFill>
                <a:latin typeface="Times New Roman" panose="02020603050405020304" pitchFamily="18" charset="0"/>
                <a:cs typeface="Times New Roman" panose="02020603050405020304" pitchFamily="18" charset="0"/>
              </a:rPr>
              <a:t>в) прекратить действие сертификата соответствия.</a:t>
            </a:r>
          </a:p>
          <a:p>
            <a:endParaRPr lang="ru-RU" sz="3100" dirty="0"/>
          </a:p>
        </p:txBody>
      </p:sp>
    </p:spTree>
    <p:extLst>
      <p:ext uri="{BB962C8B-B14F-4D97-AF65-F5344CB8AC3E}">
        <p14:creationId xmlns:p14="http://schemas.microsoft.com/office/powerpoint/2010/main" val="464699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538163" algn="just">
              <a:lnSpc>
                <a:spcPct val="100000"/>
              </a:lnSpc>
              <a:spcBef>
                <a:spcPts val="0"/>
              </a:spcBef>
              <a:buNone/>
            </a:pPr>
            <a:r>
              <a:rPr lang="ru-RU" sz="2400" dirty="0">
                <a:solidFill>
                  <a:srgbClr val="002060"/>
                </a:solidFill>
                <a:latin typeface="Times New Roman" panose="02020603050405020304" pitchFamily="18" charset="0"/>
                <a:cs typeface="Times New Roman" panose="02020603050405020304" pitchFamily="18" charset="0"/>
              </a:rPr>
              <a:t>Решение о подтверждении действия сертификата соответствия принимается при положительных результатах инспекционного контроля и в письменном виде вручается заявителю непосредственно или направляется заказным Почтовым отправлением и описью вложения и уведомлением о вручении.</a:t>
            </a:r>
          </a:p>
        </p:txBody>
      </p:sp>
    </p:spTree>
    <p:extLst>
      <p:ext uri="{BB962C8B-B14F-4D97-AF65-F5344CB8AC3E}">
        <p14:creationId xmlns:p14="http://schemas.microsoft.com/office/powerpoint/2010/main" val="3709677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5719763"/>
          </a:xfrm>
        </p:spPr>
        <p:txBody>
          <a:bodyPr>
            <a:normAutofit fontScale="77500" lnSpcReduction="20000"/>
          </a:bodyPr>
          <a:lstStyle/>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Орган по сертификации может принять решение о приостановлении или прекращении действия сертификата соответствия при несоответствии продукции установленным требованиям, а также в случаях;</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изменения нормативного документа на продукцию или методы испытаний;</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изменения конструкции (состава) и комплектности продукции;</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изменения организации и (или) технологии производства;</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изменения (невыполнения) требований технологии, методов контроля и испытаний, системы менеджмента ;</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отказа заявителя от проведения или оплаты инспекционного контроля;</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 отсутствия у заявителя необходимых условий для проведения инспекционного контроля в установленный срок.</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Приостановление или прекращение действия сертификата соответствия вступает в силу с момента принятия соответствующего решения органом по сертификации.</a:t>
            </a:r>
          </a:p>
          <a:p>
            <a:pPr marL="0" indent="538163"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Орган по сертификации, выдавший сертификат соответствия, письменно информирует заявителя и заинтересованные стороны о приостановлении или прекращении действия сертификата соответствия.</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840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7882"/>
            <a:ext cx="10515600" cy="6172200"/>
          </a:xfrm>
        </p:spPr>
        <p:txBody>
          <a:bodyPr>
            <a:normAutofit fontScale="92500"/>
          </a:bodyPr>
          <a:lstStyle/>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Решение о приостановлении действия сертификата соответствия принимается в том случае, если путем корректирующих мероприятий, согласованных с органом по сертификации, заявитель может устранить обнаруженные причины несоответствия и подтвердить соответствие продукции установленным требованиям. В противном случае действие сертификата соответствия прекращается.</a:t>
            </a:r>
          </a:p>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В случае приостановления действия сертификата соответствия заявитель разрабатывает корректирующие мероприятия по устранению выявленных несоответствий и их причин, согласовывает их с органом по сертификации, обеспечивает выполнение корректирующих мероприятий по устранению несоответствий и их причин, информирует орган по сертификации о выполнении корректирующих мероприятий и их результативности.</a:t>
            </a:r>
          </a:p>
          <a:p>
            <a:endParaRPr lang="ru-RU" dirty="0"/>
          </a:p>
        </p:txBody>
      </p:sp>
    </p:spTree>
    <p:extLst>
      <p:ext uri="{BB962C8B-B14F-4D97-AF65-F5344CB8AC3E}">
        <p14:creationId xmlns:p14="http://schemas.microsoft.com/office/powerpoint/2010/main" val="136974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97541"/>
            <a:ext cx="10515600" cy="5679422"/>
          </a:xfrm>
        </p:spPr>
        <p:txBody>
          <a:bodyPr>
            <a:normAutofit fontScale="92500"/>
          </a:bodyPr>
          <a:lstStyle/>
          <a:p>
            <a:pPr marL="0" indent="0" algn="just">
              <a:buNone/>
            </a:pPr>
            <a:r>
              <a:rPr lang="ru-RU" dirty="0">
                <a:solidFill>
                  <a:srgbClr val="002060"/>
                </a:solidFill>
                <a:latin typeface="Times New Roman" panose="02020603050405020304" pitchFamily="18" charset="0"/>
                <a:cs typeface="Times New Roman" panose="02020603050405020304" pitchFamily="18" charset="0"/>
              </a:rPr>
              <a:t>Правовая и нормативная база контроля качества Основные положения Государственной политики России в области здорового питания нашли отражение в Федеральном законе «О качестве и безопасности пищевых продуктов NQ29-903 от 02.01.2000 г.» (доработан 1.03.2020)</a:t>
            </a:r>
          </a:p>
          <a:p>
            <a:pPr marL="0" indent="0">
              <a:buNone/>
            </a:pPr>
            <a:r>
              <a:rPr lang="ru-RU" i="1" dirty="0">
                <a:solidFill>
                  <a:srgbClr val="002060"/>
                </a:solidFill>
                <a:latin typeface="Times New Roman" panose="02020603050405020304" pitchFamily="18" charset="0"/>
                <a:cs typeface="Times New Roman" panose="02020603050405020304" pitchFamily="18" charset="0"/>
              </a:rPr>
              <a:t>К числу законодательных и нормативных актов, направленных на обеспечение безопасности продуктов питания относятся:</a:t>
            </a:r>
          </a:p>
          <a:p>
            <a:pPr marL="0" indent="0"/>
            <a:r>
              <a:rPr lang="ru-RU" dirty="0">
                <a:solidFill>
                  <a:srgbClr val="002060"/>
                </a:solidFill>
                <a:latin typeface="Times New Roman" panose="02020603050405020304" pitchFamily="18" charset="0"/>
                <a:cs typeface="Times New Roman" panose="02020603050405020304" pitchFamily="18" charset="0"/>
              </a:rPr>
              <a:t>Закон «О санитарно-эпидемиологическом благополучии населения от 2021 г.»</a:t>
            </a:r>
          </a:p>
          <a:p>
            <a:pPr marL="0" indent="0"/>
            <a:r>
              <a:rPr lang="ru-RU" dirty="0">
                <a:solidFill>
                  <a:srgbClr val="002060"/>
                </a:solidFill>
                <a:latin typeface="Times New Roman" panose="02020603050405020304" pitchFamily="18" charset="0"/>
                <a:cs typeface="Times New Roman" panose="02020603050405020304" pitchFamily="18" charset="0"/>
              </a:rPr>
              <a:t>«О защите прав потребителей от 09.01.1996 Ф3-2» (изменен </a:t>
            </a:r>
            <a:r>
              <a:rPr lang="ru-RU" u="sng" dirty="0">
                <a:solidFill>
                  <a:srgbClr val="00206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от 05.12.2022 № 478-ФЗ</a:t>
            </a:r>
            <a:r>
              <a:rPr lang="ru-RU" dirty="0">
                <a:solidFill>
                  <a:srgbClr val="002060"/>
                </a:solidFill>
                <a:latin typeface="Times New Roman" panose="02020603050405020304" pitchFamily="18" charset="0"/>
                <a:cs typeface="Times New Roman" panose="02020603050405020304" pitchFamily="18" charset="0"/>
              </a:rPr>
              <a:t>).</a:t>
            </a:r>
          </a:p>
          <a:p>
            <a:pPr marL="0" indent="0">
              <a:lnSpc>
                <a:spcPct val="100000"/>
              </a:lnSpc>
              <a:spcBef>
                <a:spcPts val="0"/>
              </a:spcBef>
            </a:pPr>
            <a:r>
              <a:rPr lang="ru-RU" dirty="0">
                <a:solidFill>
                  <a:srgbClr val="002060"/>
                </a:solidFill>
                <a:latin typeface="Times New Roman" panose="02020603050405020304" pitchFamily="18" charset="0"/>
                <a:cs typeface="Times New Roman" panose="02020603050405020304" pitchFamily="18" charset="0"/>
              </a:rPr>
              <a:t>Важнейшим документом является СанПиН 2.3.2.1078-03 «Гигиенические требования к безопасности и пищевой </a:t>
            </a:r>
          </a:p>
          <a:p>
            <a:pPr marL="0" indent="0">
              <a:lnSpc>
                <a:spcPct val="10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ценности пищевых продуктов» (с изменениями на 6 июля 2011 года).</a:t>
            </a:r>
          </a:p>
          <a:p>
            <a:pPr marL="0" indent="0" algn="just">
              <a:buNone/>
            </a:pPr>
            <a:endParaRPr lang="ru-RU" dirty="0">
              <a:solidFill>
                <a:srgbClr val="002060"/>
              </a:solidFill>
              <a:latin typeface="Times New Roman" panose="02020603050405020304" pitchFamily="18" charset="0"/>
              <a:cs typeface="Times New Roman" panose="02020603050405020304" pitchFamily="18" charset="0"/>
            </a:endParaRPr>
          </a:p>
        </p:txBody>
      </p:sp>
      <p:pic>
        <p:nvPicPr>
          <p:cNvPr id="2" name="Рисунок 1">
            <a:extLst>
              <a:ext uri="{FF2B5EF4-FFF2-40B4-BE49-F238E27FC236}">
                <a16:creationId xmlns:a16="http://schemas.microsoft.com/office/drawing/2014/main" id="{2EABD108-C152-4E51-8C42-BA4B7474633A}"/>
              </a:ext>
            </a:extLst>
          </p:cNvPr>
          <p:cNvPicPr>
            <a:picLocks noChangeAspect="1"/>
          </p:cNvPicPr>
          <p:nvPr/>
        </p:nvPicPr>
        <p:blipFill>
          <a:blip r:embed="rId3"/>
          <a:stretch>
            <a:fillRect/>
          </a:stretch>
        </p:blipFill>
        <p:spPr>
          <a:xfrm>
            <a:off x="10550645" y="3337252"/>
            <a:ext cx="1641355" cy="2413757"/>
          </a:xfrm>
          <a:prstGeom prst="rect">
            <a:avLst/>
          </a:prstGeom>
        </p:spPr>
      </p:pic>
    </p:spTree>
    <p:extLst>
      <p:ext uri="{BB962C8B-B14F-4D97-AF65-F5344CB8AC3E}">
        <p14:creationId xmlns:p14="http://schemas.microsoft.com/office/powerpoint/2010/main" val="27335458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0306" y="618565"/>
            <a:ext cx="11403106" cy="5715000"/>
          </a:xfrm>
        </p:spPr>
        <p:txBody>
          <a:bodyPr>
            <a:normAutofit/>
          </a:bodyPr>
          <a:lstStyle/>
          <a:p>
            <a:pPr marL="0" indent="538163" algn="just">
              <a:lnSpc>
                <a:spcPct val="10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При положительных результатах проверки результатов выполнения корректирующих мероприятий действие сертификата соответствия восстанавливают, при отрицательных — орган по сертификации принимает решение о прекращении действия сертификата соответствия. </a:t>
            </a:r>
          </a:p>
          <a:p>
            <a:pPr marL="0" indent="538163" algn="just">
              <a:lnSpc>
                <a:spcPct val="100000"/>
              </a:lnSpc>
              <a:spcBef>
                <a:spcPts val="0"/>
              </a:spcBef>
              <a:buNone/>
            </a:pPr>
            <a:endParaRPr lang="ru-RU" dirty="0">
              <a:solidFill>
                <a:srgbClr val="002060"/>
              </a:solidFill>
              <a:latin typeface="Times New Roman" panose="02020603050405020304" pitchFamily="18" charset="0"/>
              <a:cs typeface="Times New Roman" panose="02020603050405020304" pitchFamily="18" charset="0"/>
            </a:endParaRPr>
          </a:p>
          <a:p>
            <a:pPr marL="0" indent="538163" algn="just">
              <a:lnSpc>
                <a:spcPct val="10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Информация о приостановлении или прекращении действия сертификата соответствия доводится органом по сертификации до сведения заявителя, территориальных органов государственного контроля (надзора) по месту расположения изготовителя (продавца), таможенных органов (по импортируемой продукции) для принятия ими соответствующих мер.</a:t>
            </a:r>
          </a:p>
          <a:p>
            <a:pPr marL="0" indent="538163">
              <a:lnSpc>
                <a:spcPct val="100000"/>
              </a:lnSpc>
            </a:pPr>
            <a:endParaRPr lang="ru-RU" dirty="0"/>
          </a:p>
        </p:txBody>
      </p:sp>
    </p:spTree>
    <p:extLst>
      <p:ext uri="{BB962C8B-B14F-4D97-AF65-F5344CB8AC3E}">
        <p14:creationId xmlns:p14="http://schemas.microsoft.com/office/powerpoint/2010/main" val="3585632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37624"/>
            <a:ext cx="10515600" cy="6133513"/>
          </a:xfrm>
        </p:spPr>
        <p:txBody>
          <a:bodyPr>
            <a:normAutofit fontScale="70000" lnSpcReduction="20000"/>
          </a:bodyPr>
          <a:lstStyle/>
          <a:p>
            <a:pPr marL="534988" indent="-169863" algn="just">
              <a:lnSpc>
                <a:spcPct val="170000"/>
              </a:lnSpc>
              <a:spcBef>
                <a:spcPts val="0"/>
              </a:spcBef>
            </a:pPr>
            <a:r>
              <a:rPr lang="ru-RU" b="1" dirty="0">
                <a:solidFill>
                  <a:srgbClr val="002060"/>
                </a:solidFill>
                <a:latin typeface="Times New Roman" panose="02020603050405020304" pitchFamily="18" charset="0"/>
                <a:cs typeface="Times New Roman" panose="02020603050405020304" pitchFamily="18" charset="0"/>
              </a:rPr>
              <a:t>СанПиН 2.3.6.1079-01. </a:t>
            </a:r>
            <a:r>
              <a:rPr lang="ru-RU" dirty="0">
                <a:solidFill>
                  <a:srgbClr val="002060"/>
                </a:solidFill>
                <a:latin typeface="Times New Roman" panose="02020603050405020304" pitchFamily="18" charset="0"/>
                <a:cs typeface="Times New Roman" panose="02020603050405020304" pitchFamily="18" charset="0"/>
              </a:rPr>
              <a:t>"Санитарно-эпидемиологические требования к организации общественного питания, изготовлению и </a:t>
            </a:r>
            <a:r>
              <a:rPr lang="ru-RU" dirty="0" err="1">
                <a:solidFill>
                  <a:srgbClr val="002060"/>
                </a:solidFill>
                <a:latin typeface="Times New Roman" panose="02020603050405020304" pitchFamily="18" charset="0"/>
                <a:cs typeface="Times New Roman" panose="02020603050405020304" pitchFamily="18" charset="0"/>
              </a:rPr>
              <a:t>оборотоспособности</a:t>
            </a:r>
            <a:r>
              <a:rPr lang="ru-RU" dirty="0">
                <a:solidFill>
                  <a:srgbClr val="002060"/>
                </a:solidFill>
                <a:latin typeface="Times New Roman" panose="02020603050405020304" pitchFamily="18" charset="0"/>
                <a:cs typeface="Times New Roman" panose="02020603050405020304" pitchFamily="18" charset="0"/>
              </a:rPr>
              <a:t> в них пищевых продуктов и продовольственного сырья".</a:t>
            </a:r>
          </a:p>
          <a:p>
            <a:pPr marL="534988" indent="-169863" algn="just">
              <a:lnSpc>
                <a:spcPct val="170000"/>
              </a:lnSpc>
              <a:spcBef>
                <a:spcPts val="0"/>
              </a:spcBef>
            </a:pPr>
            <a:r>
              <a:rPr lang="ru-RU" b="1" dirty="0">
                <a:solidFill>
                  <a:srgbClr val="002060"/>
                </a:solidFill>
                <a:latin typeface="Times New Roman" panose="02020603050405020304" pitchFamily="18" charset="0"/>
                <a:cs typeface="Times New Roman" panose="02020603050405020304" pitchFamily="18" charset="0"/>
              </a:rPr>
              <a:t>СанПиН 2.3.2.1324-03. </a:t>
            </a:r>
            <a:r>
              <a:rPr lang="ru-RU" dirty="0">
                <a:solidFill>
                  <a:srgbClr val="002060"/>
                </a:solidFill>
                <a:latin typeface="Times New Roman" panose="02020603050405020304" pitchFamily="18" charset="0"/>
                <a:cs typeface="Times New Roman" panose="02020603050405020304" pitchFamily="18" charset="0"/>
              </a:rPr>
              <a:t>Гигиенические требования к срокам годности и условиям хранения пищевых продуктов.</a:t>
            </a:r>
          </a:p>
          <a:p>
            <a:pPr marL="534988" indent="-169863" algn="just">
              <a:lnSpc>
                <a:spcPct val="170000"/>
              </a:lnSpc>
              <a:spcBef>
                <a:spcPts val="0"/>
              </a:spcBef>
            </a:pPr>
            <a:r>
              <a:rPr lang="ru-RU" b="1" dirty="0">
                <a:solidFill>
                  <a:srgbClr val="002060"/>
                </a:solidFill>
                <a:latin typeface="Times New Roman" panose="02020603050405020304" pitchFamily="18" charset="0"/>
                <a:cs typeface="Times New Roman" panose="02020603050405020304" pitchFamily="18" charset="0"/>
              </a:rPr>
              <a:t>СанПиН 2.4.5. 2409-08. </a:t>
            </a:r>
            <a:r>
              <a:rPr lang="ru-RU" dirty="0">
                <a:solidFill>
                  <a:srgbClr val="002060"/>
                </a:solidFill>
                <a:latin typeface="Times New Roman" panose="02020603050405020304" pitchFamily="18" charset="0"/>
                <a:cs typeface="Times New Roman" panose="02020603050405020304" pitchFamily="18" charset="0"/>
              </a:rPr>
              <a:t>Санитарно-эпидемиологические требования к организации питания обучающихся в общеобразовательных учреждениях, учреждениях начального и среднего профессионального образования.</a:t>
            </a:r>
          </a:p>
          <a:p>
            <a:pPr marL="534988" indent="-169863" algn="just">
              <a:lnSpc>
                <a:spcPct val="170000"/>
              </a:lnSpc>
              <a:spcBef>
                <a:spcPts val="0"/>
              </a:spcBef>
            </a:pPr>
            <a:r>
              <a:rPr lang="ru-RU" b="1" dirty="0" err="1">
                <a:solidFill>
                  <a:srgbClr val="002060"/>
                </a:solidFill>
                <a:latin typeface="Times New Roman" panose="02020603050405020304" pitchFamily="18" charset="0"/>
                <a:cs typeface="Times New Roman" panose="02020603050405020304" pitchFamily="18" charset="0"/>
              </a:rPr>
              <a:t>СанПин</a:t>
            </a:r>
            <a:r>
              <a:rPr lang="ru-RU" b="1" dirty="0">
                <a:solidFill>
                  <a:srgbClr val="002060"/>
                </a:solidFill>
                <a:latin typeface="Times New Roman" panose="02020603050405020304" pitchFamily="18" charset="0"/>
                <a:cs typeface="Times New Roman" panose="02020603050405020304" pitchFamily="18" charset="0"/>
              </a:rPr>
              <a:t> 2.4.1.3049-13</a:t>
            </a:r>
            <a:r>
              <a:rPr lang="ru-RU" dirty="0">
                <a:solidFill>
                  <a:srgbClr val="002060"/>
                </a:solidFill>
                <a:latin typeface="Times New Roman" panose="02020603050405020304" pitchFamily="18" charset="0"/>
                <a:cs typeface="Times New Roman" panose="02020603050405020304" pitchFamily="18" charset="0"/>
              </a:rPr>
              <a:t>. "Санитарно-эпидемиологические требования к устройству, содержанию и организации режима работы дошкольных образовательных организаций.</a:t>
            </a:r>
          </a:p>
          <a:p>
            <a:pPr marL="534988" indent="-169863" algn="just">
              <a:lnSpc>
                <a:spcPct val="170000"/>
              </a:lnSpc>
              <a:spcBef>
                <a:spcPts val="0"/>
              </a:spcBef>
            </a:pPr>
            <a:r>
              <a:rPr lang="ru-RU" b="1" dirty="0">
                <a:solidFill>
                  <a:srgbClr val="002060"/>
                </a:solidFill>
                <a:latin typeface="Times New Roman" panose="02020603050405020304" pitchFamily="18" charset="0"/>
                <a:cs typeface="Times New Roman" panose="02020603050405020304" pitchFamily="18" charset="0"/>
              </a:rPr>
              <a:t>ГОСТ Р 58984-2020. </a:t>
            </a:r>
            <a:r>
              <a:rPr lang="ru-RU" dirty="0">
                <a:solidFill>
                  <a:srgbClr val="002060"/>
                </a:solidFill>
                <a:latin typeface="Times New Roman" panose="02020603050405020304" pitchFamily="18" charset="0"/>
                <a:cs typeface="Times New Roman" panose="02020603050405020304" pitchFamily="18" charset="0"/>
              </a:rPr>
              <a:t>Оценка соответствия. Порядок проведения инспекционного контроля в процедурах сертификации.</a:t>
            </a:r>
          </a:p>
        </p:txBody>
      </p:sp>
    </p:spTree>
    <p:extLst>
      <p:ext uri="{BB962C8B-B14F-4D97-AF65-F5344CB8AC3E}">
        <p14:creationId xmlns:p14="http://schemas.microsoft.com/office/powerpoint/2010/main" val="13702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a:solidFill>
                  <a:srgbClr val="002060"/>
                </a:solidFill>
                <a:latin typeface="Times New Roman" panose="02020603050405020304" pitchFamily="18" charset="0"/>
                <a:cs typeface="Times New Roman" panose="02020603050405020304" pitchFamily="18" charset="0"/>
              </a:rPr>
              <a:t>2. ГОСТ Р 58984-2020. Оценка соответствия. Порядок проведения инспекционного контроля в процедурах сертификации.</a:t>
            </a:r>
            <a:br>
              <a:rPr lang="ru-RU" sz="2800" b="1" dirty="0">
                <a:solidFill>
                  <a:srgbClr val="002060"/>
                </a:solidFill>
                <a:latin typeface="Times New Roman" panose="02020603050405020304" pitchFamily="18" charset="0"/>
                <a:cs typeface="Times New Roman" panose="02020603050405020304" pitchFamily="18" charset="0"/>
              </a:rPr>
            </a:br>
            <a:endParaRPr lang="ru-RU" sz="2800" b="1" dirty="0"/>
          </a:p>
        </p:txBody>
      </p:sp>
      <p:sp>
        <p:nvSpPr>
          <p:cNvPr id="3" name="Объект 2"/>
          <p:cNvSpPr>
            <a:spLocks noGrp="1"/>
          </p:cNvSpPr>
          <p:nvPr>
            <p:ph idx="1"/>
          </p:nvPr>
        </p:nvSpPr>
        <p:spPr/>
        <p:txBody>
          <a:bodyPr>
            <a:normAutofit/>
          </a:bodyPr>
          <a:lstStyle/>
          <a:p>
            <a:pPr marL="0" indent="538163" algn="just">
              <a:buNone/>
            </a:pPr>
            <a:r>
              <a:rPr lang="ru-RU" sz="2400" dirty="0">
                <a:solidFill>
                  <a:srgbClr val="002060"/>
                </a:solidFill>
                <a:latin typeface="Times New Roman" panose="02020603050405020304" pitchFamily="18" charset="0"/>
                <a:cs typeface="Times New Roman" panose="02020603050405020304" pitchFamily="18" charset="0"/>
              </a:rPr>
              <a:t>Настоящий стандарт разработан с учетом положений типовых схем оценки соответствия, утвержденных Решением Совета Евразийской экономической комиссии </a:t>
            </a:r>
            <a:r>
              <a:rPr lang="ru-RU" sz="2400" b="1" dirty="0">
                <a:solidFill>
                  <a:srgbClr val="002060"/>
                </a:solidFill>
                <a:latin typeface="Times New Roman" panose="02020603050405020304" pitchFamily="18" charset="0"/>
                <a:cs typeface="Times New Roman" panose="02020603050405020304" pitchFamily="18" charset="0"/>
              </a:rPr>
              <a:t>от 18 апреля 2018 г. № 44 «О типовых схемах оценки соответствия»</a:t>
            </a:r>
            <a:r>
              <a:rPr lang="ru-RU" sz="2400" dirty="0">
                <a:solidFill>
                  <a:srgbClr val="002060"/>
                </a:solidFill>
                <a:latin typeface="Times New Roman" panose="02020603050405020304" pitchFamily="18" charset="0"/>
                <a:cs typeface="Times New Roman" panose="02020603050405020304" pitchFamily="18" charset="0"/>
              </a:rPr>
              <a:t>. До внесения изменений в технические регламенты Евразийского экономического союза (Таможенного союза), касающихся установления форм, схем и процедур оценки соответствия на основе типовых схем, утвержденных указанным Решением, настоящим стандартом следует руководствоваться при осуществлении обязательной сертификации на национальном уровне в части, не противоречащей положениям, установленным в нормативных правовых актах, а также при осуществлении добровольной сертификации.</a:t>
            </a:r>
          </a:p>
        </p:txBody>
      </p:sp>
    </p:spTree>
    <p:extLst>
      <p:ext uri="{BB962C8B-B14F-4D97-AF65-F5344CB8AC3E}">
        <p14:creationId xmlns:p14="http://schemas.microsoft.com/office/powerpoint/2010/main" val="787219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631825" algn="just">
              <a:buNone/>
            </a:pPr>
            <a:r>
              <a:rPr lang="ru-RU" dirty="0">
                <a:solidFill>
                  <a:srgbClr val="002060"/>
                </a:solidFill>
              </a:rPr>
              <a:t>Настоящий стандарт устанавливает порядок проведения инспекционного контроля за сертифицированной продукцией и принятия решений по его результатам при обязательной и добровольной сертификациях.</a:t>
            </a:r>
          </a:p>
          <a:p>
            <a:pPr marL="0" indent="631825" algn="just">
              <a:buNone/>
            </a:pPr>
            <a:r>
              <a:rPr lang="ru-RU" dirty="0">
                <a:solidFill>
                  <a:srgbClr val="002060"/>
                </a:solidFill>
              </a:rPr>
              <a:t>Настоящий стандарт предназначен для использования в практической деятельности органов по сертификации, испытательных лабораторий (центров) и заявителей, а также для разработчиков систем добровольной сертификации.</a:t>
            </a:r>
          </a:p>
          <a:p>
            <a:endParaRPr lang="ru-RU" dirty="0"/>
          </a:p>
        </p:txBody>
      </p:sp>
    </p:spTree>
    <p:extLst>
      <p:ext uri="{BB962C8B-B14F-4D97-AF65-F5344CB8AC3E}">
        <p14:creationId xmlns:p14="http://schemas.microsoft.com/office/powerpoint/2010/main" val="241574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ru-RU" dirty="0">
                <a:solidFill>
                  <a:srgbClr val="002060"/>
                </a:solidFill>
              </a:rPr>
              <a:t>В настоящем стандарте использованы нормативные ссылки на следующие стандарты:</a:t>
            </a:r>
          </a:p>
          <a:p>
            <a:pPr algn="just"/>
            <a:r>
              <a:rPr lang="ru-RU" b="1" dirty="0">
                <a:solidFill>
                  <a:srgbClr val="002060"/>
                </a:solidFill>
              </a:rPr>
              <a:t>ГОСТ Р 54293-2020 </a:t>
            </a:r>
            <a:r>
              <a:rPr lang="ru-RU" dirty="0">
                <a:solidFill>
                  <a:srgbClr val="002060"/>
                </a:solidFill>
              </a:rPr>
              <a:t>«Анализ состояния производства при подтверждении соответствия».</a:t>
            </a:r>
          </a:p>
          <a:p>
            <a:pPr algn="just"/>
            <a:r>
              <a:rPr lang="ru-RU" b="1" dirty="0">
                <a:solidFill>
                  <a:srgbClr val="002060"/>
                </a:solidFill>
              </a:rPr>
              <a:t>ГОСТ Р 58972-2020 </a:t>
            </a:r>
            <a:r>
              <a:rPr lang="ru-RU" dirty="0">
                <a:solidFill>
                  <a:srgbClr val="002060"/>
                </a:solidFill>
              </a:rPr>
              <a:t>«Оценка соответствия. Общие правила отбора образцов для испытаний продукции при подтверждении соответствия».</a:t>
            </a:r>
          </a:p>
          <a:p>
            <a:endParaRPr lang="ru-RU" dirty="0"/>
          </a:p>
        </p:txBody>
      </p:sp>
    </p:spTree>
    <p:extLst>
      <p:ext uri="{BB962C8B-B14F-4D97-AF65-F5344CB8AC3E}">
        <p14:creationId xmlns:p14="http://schemas.microsoft.com/office/powerpoint/2010/main" val="1484386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solidFill>
                  <a:srgbClr val="002060"/>
                </a:solidFill>
                <a:latin typeface="Times New Roman" panose="02020603050405020304" pitchFamily="18" charset="0"/>
                <a:cs typeface="Times New Roman" panose="02020603050405020304" pitchFamily="18" charset="0"/>
              </a:rPr>
              <a:t>В настоящем стандарте отражены следующие понятия:</a:t>
            </a:r>
          </a:p>
        </p:txBody>
      </p:sp>
      <p:sp>
        <p:nvSpPr>
          <p:cNvPr id="3" name="Объект 2"/>
          <p:cNvSpPr>
            <a:spLocks noGrp="1"/>
          </p:cNvSpPr>
          <p:nvPr>
            <p:ph idx="1"/>
          </p:nvPr>
        </p:nvSpPr>
        <p:spPr/>
        <p:txBody>
          <a:bodyPr>
            <a:normAutofit lnSpcReduction="10000"/>
          </a:bodyPr>
          <a:lstStyle/>
          <a:p>
            <a:pPr marL="0" indent="538163" algn="just">
              <a:buNone/>
            </a:pPr>
            <a:r>
              <a:rPr lang="ru-RU" dirty="0">
                <a:solidFill>
                  <a:srgbClr val="002060"/>
                </a:solidFill>
              </a:rPr>
              <a:t>3.1 </a:t>
            </a:r>
            <a:r>
              <a:rPr lang="ru-RU" i="1" dirty="0">
                <a:solidFill>
                  <a:srgbClr val="002060"/>
                </a:solidFill>
              </a:rPr>
              <a:t>анализ состояния производства: </a:t>
            </a:r>
            <a:r>
              <a:rPr lang="ru-RU" dirty="0">
                <a:solidFill>
                  <a:srgbClr val="002060"/>
                </a:solidFill>
              </a:rPr>
              <a:t>элемент схемы сертификации, представляющий собой совокупность действий, осуществляемых органом по сертификации в целях определения наличия у изготовителя необходимых условий для обеспечения постоянного (стабильного) соответствия выпускаемой продукции требованиям, подтверждаемым (подтвержденным) при сертификации.</a:t>
            </a:r>
          </a:p>
          <a:p>
            <a:pPr marL="0" indent="538163" algn="just">
              <a:buNone/>
            </a:pPr>
            <a:r>
              <a:rPr lang="ru-RU" dirty="0">
                <a:solidFill>
                  <a:srgbClr val="002060"/>
                </a:solidFill>
              </a:rPr>
              <a:t>3.2 </a:t>
            </a:r>
            <a:r>
              <a:rPr lang="ru-RU" i="1" dirty="0">
                <a:solidFill>
                  <a:srgbClr val="002060"/>
                </a:solidFill>
              </a:rPr>
              <a:t>заявка на сертификацию: </a:t>
            </a:r>
            <a:r>
              <a:rPr lang="ru-RU" dirty="0">
                <a:solidFill>
                  <a:srgbClr val="002060"/>
                </a:solidFill>
              </a:rPr>
              <a:t>исходный документ заявителя, содержащий предложение органу по сертификации провести сертификацию заявленного объекта на соответствие указанным требованиям.</a:t>
            </a:r>
          </a:p>
          <a:p>
            <a:endParaRPr lang="ru-RU" dirty="0"/>
          </a:p>
        </p:txBody>
      </p:sp>
    </p:spTree>
    <p:extLst>
      <p:ext uri="{BB962C8B-B14F-4D97-AF65-F5344CB8AC3E}">
        <p14:creationId xmlns:p14="http://schemas.microsoft.com/office/powerpoint/2010/main" val="3808214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9965" y="306107"/>
            <a:ext cx="11456893" cy="6309846"/>
          </a:xfrm>
        </p:spPr>
        <p:txBody>
          <a:bodyPr>
            <a:normAutofit fontScale="92500" lnSpcReduction="10000"/>
          </a:bodyPr>
          <a:lstStyle/>
          <a:p>
            <a:pPr marL="0" indent="0" algn="just">
              <a:buNone/>
            </a:pPr>
            <a:r>
              <a:rPr lang="ru-RU" dirty="0">
                <a:solidFill>
                  <a:srgbClr val="002060"/>
                </a:solidFill>
              </a:rPr>
              <a:t>3.3 испытательная лаборатория: Аккредитованная в установленном порядке испытательная лаборатория (центр), выполняющая технические операции, заключающиеся в установлении одной или нескольких характеристик продукции в соответствии с установленной процедурой.</a:t>
            </a:r>
          </a:p>
          <a:p>
            <a:pPr marL="0" indent="0" algn="just">
              <a:buNone/>
            </a:pPr>
            <a:r>
              <a:rPr lang="ru-RU" sz="2200" i="1" dirty="0">
                <a:solidFill>
                  <a:schemeClr val="accent6">
                    <a:lumMod val="50000"/>
                  </a:schemeClr>
                </a:solidFill>
                <a:latin typeface="Times New Roman" panose="02020603050405020304" pitchFamily="18" charset="0"/>
                <a:cs typeface="Times New Roman" panose="02020603050405020304" pitchFamily="18" charset="0"/>
              </a:rPr>
              <a:t>Примечание — При проведении инспекционного контроля за сертифицированной продукцией в системах добровольной сертификации испытательная лаборатория может быть не аккредитована.</a:t>
            </a:r>
          </a:p>
          <a:p>
            <a:pPr marL="0" indent="0" algn="just">
              <a:buNone/>
            </a:pPr>
            <a:endParaRPr lang="ru-RU" dirty="0">
              <a:solidFill>
                <a:srgbClr val="002060"/>
              </a:solidFill>
            </a:endParaRPr>
          </a:p>
          <a:p>
            <a:pPr marL="0" indent="0" algn="just">
              <a:buNone/>
            </a:pPr>
            <a:r>
              <a:rPr lang="ru-RU" dirty="0">
                <a:solidFill>
                  <a:srgbClr val="002060"/>
                </a:solidFill>
              </a:rPr>
              <a:t>3.4 инспекционный контроль: Систематическая оценка соответствия, осуществляемая органом по сертификации в целях установления соответствия сертифицированной продукции требованиям, подтвержденным при сертификации этой продукции.</a:t>
            </a:r>
            <a:r>
              <a:rPr lang="ru-RU" i="1" dirty="0">
                <a:solidFill>
                  <a:srgbClr val="002060"/>
                </a:solidFill>
                <a:latin typeface="Times New Roman" panose="02020603050405020304" pitchFamily="18" charset="0"/>
                <a:cs typeface="Times New Roman" panose="02020603050405020304" pitchFamily="18" charset="0"/>
              </a:rPr>
              <a:t> </a:t>
            </a:r>
          </a:p>
          <a:p>
            <a:pPr marL="0" indent="0" algn="just">
              <a:buNone/>
            </a:pPr>
            <a:r>
              <a:rPr lang="ru-RU" sz="2200" i="1" dirty="0">
                <a:solidFill>
                  <a:schemeClr val="accent6">
                    <a:lumMod val="50000"/>
                  </a:schemeClr>
                </a:solidFill>
                <a:latin typeface="Times New Roman" panose="02020603050405020304" pitchFamily="18" charset="0"/>
                <a:cs typeface="Times New Roman" panose="02020603050405020304" pitchFamily="18" charset="0"/>
              </a:rPr>
              <a:t>Примечание — В документах, составляющих право Евразийского экономического союза, эквивалентно термину «инспекционный контроль» применяют термин в периодической оценке сертифицированной продукции».</a:t>
            </a:r>
            <a:endParaRPr lang="ru-RU" sz="2200" dirty="0">
              <a:solidFill>
                <a:schemeClr val="accent6">
                  <a:lumMod val="50000"/>
                </a:schemeClr>
              </a:solidFill>
              <a:latin typeface="Times New Roman" panose="02020603050405020304" pitchFamily="18" charset="0"/>
              <a:cs typeface="Times New Roman" panose="02020603050405020304" pitchFamily="18" charset="0"/>
            </a:endParaRPr>
          </a:p>
          <a:p>
            <a:pPr marL="0" indent="0" algn="just">
              <a:buNone/>
            </a:pPr>
            <a:r>
              <a:rPr lang="ru-RU" dirty="0">
                <a:solidFill>
                  <a:srgbClr val="002060"/>
                </a:solidFill>
              </a:rPr>
              <a:t>3.5 схема сертификации: Совокупность действий, результаты которых рассматриваются в качестве доказательств соответствия продукции установленным (заявленным) требованиям.</a:t>
            </a:r>
          </a:p>
          <a:p>
            <a:pPr marL="0" indent="0" algn="just">
              <a:buNone/>
            </a:pPr>
            <a:endParaRPr lang="ru-RU" dirty="0">
              <a:solidFill>
                <a:srgbClr val="002060"/>
              </a:solidFill>
            </a:endParaRPr>
          </a:p>
          <a:p>
            <a:pPr marL="0" indent="0" algn="just">
              <a:buNone/>
            </a:pPr>
            <a:endParaRPr lang="ru-RU" sz="20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14136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2792</Words>
  <Application>Microsoft Office PowerPoint</Application>
  <PresentationFormat>Широкоэкранный</PresentationFormat>
  <Paragraphs>129</Paragraphs>
  <Slides>30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30</vt:i4>
      </vt:variant>
    </vt:vector>
  </HeadingPairs>
  <TitlesOfParts>
    <vt:vector size="35" baseType="lpstr">
      <vt:lpstr>Arial</vt:lpstr>
      <vt:lpstr>Calibri</vt:lpstr>
      <vt:lpstr>Calibri Light</vt:lpstr>
      <vt:lpstr>Times New Roman</vt:lpstr>
      <vt:lpstr>Тема Office</vt:lpstr>
      <vt:lpstr>Порядок проведения инспекционного контроля за производством и готовой продукцией, нормативно-правовая база</vt:lpstr>
      <vt:lpstr>1. Нормативная и правовая база контроля качества продукции </vt:lpstr>
      <vt:lpstr>Презентация PowerPoint</vt:lpstr>
      <vt:lpstr>Презентация PowerPoint</vt:lpstr>
      <vt:lpstr>2. ГОСТ Р 58984-2020. Оценка соответствия. Порядок проведения инспекционного контроля в процедурах сертификации. </vt:lpstr>
      <vt:lpstr>Презентация PowerPoint</vt:lpstr>
      <vt:lpstr>Презентация PowerPoint</vt:lpstr>
      <vt:lpstr>В настоящем стандарте отражены следующие понятия:</vt:lpstr>
      <vt:lpstr>Презентация PowerPoint</vt:lpstr>
      <vt:lpstr>Презентация PowerPoint</vt:lpstr>
      <vt:lpstr>Виды, сроки и объемы инспекционных проверок </vt:lpstr>
      <vt:lpstr>Презентация PowerPoint</vt:lpstr>
      <vt:lpstr>Внеплановый инспекционный контроль  </vt:lpstr>
      <vt:lpstr>Презентация PowerPoint</vt:lpstr>
      <vt:lpstr>Подготовка и проведение работ по инспекционному контролю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3.Принятие и оформление решений по результатам инспекционного контроля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Порядок проведения инспекционного контроля за производством и готовой продукцией, нормативно-правовая база</dc:title>
  <dc:creator>Елена Светлакова</dc:creator>
  <cp:lastModifiedBy>Елена</cp:lastModifiedBy>
  <cp:revision>14</cp:revision>
  <dcterms:created xsi:type="dcterms:W3CDTF">2020-11-25T16:31:46Z</dcterms:created>
  <dcterms:modified xsi:type="dcterms:W3CDTF">2023-10-31T19:10:16Z</dcterms:modified>
</cp:coreProperties>
</file>